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i+e22SLhwwUs/Ns6I0xAytnbOH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2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13cefcb3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313cefcb3d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19fa0f66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319fa0f66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ff200966e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30ff200966e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52b6a65c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252b6a65c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52b6a65c29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252b6a65c29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52b6a65c2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252b6a65c2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2b6a65c2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252b6a65c2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1df301478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31df301478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529cbd00d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g2529cbd00d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0ff20096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30ff20096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29cbd00d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2529cbd00d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52b6a65c2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52b6a65c2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ff200966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30ff200966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ina.difesa.it/media-cultura/Notiziario-online/Pagine/20240930_Nave_Chioggia_Operazione_Fondali_Sicuri.asp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ifesa.it/Il_Ministro/Documents/Strategia%20Mediterraneo%202022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ebtv.senato.it/webtv_comm?video_evento=241939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o.int/cps/en/natohq/news_211919.ht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ic.camera.it/aic/scheda.html?core=aic&amp;numero=9/03491-A/035&amp;ramo=CAMERA&amp;leg=18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npeace.org/static/planet4-italy-stateless/2021/12/e3df577f-greenpeace_report-missioni-militari-fossili_dicembre2021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reenpeace.org/italy/storia/23166/missioni-militari-a-tutto-gas/" TargetMode="External"/><Relationship Id="rId5" Type="http://schemas.openxmlformats.org/officeDocument/2006/relationships/hyperlink" Target="https://www.greenpeace.org/italy/storia/18322/forze-armate-a-tutela-dei-principali-responsabili-della-crisi-climatica/" TargetMode="External"/><Relationship Id="rId4" Type="http://schemas.openxmlformats.org/officeDocument/2006/relationships/hyperlink" Target="https://www.greenpeace.org/static/planet4-italy-stateless/2022/07/9aa1785c-briefing-missioni-2022.docx-1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fesa.it/Content/Documents/20210804%20DPP%202021-2023%20per%20pubblicazione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arlamento.it/application/xmanager/projects/parlamento/file/repository/affariinternazionali/osservatorio/approfondimenti/PI0165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lamento.it/application/xmanager/projects/parlamento/file/repository/affariinternazionali/osservatorio/approfondimenti/PI0165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 idx="4294967295"/>
          </p:nvPr>
        </p:nvSpPr>
        <p:spPr>
          <a:xfrm>
            <a:off x="311700" y="948575"/>
            <a:ext cx="8520600" cy="8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Missioni militari a tutela delle fonti fossili</a:t>
            </a:r>
            <a:endParaRPr sz="3200" b="1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 txBox="1">
            <a:spLocks noGrp="1"/>
          </p:cNvSpPr>
          <p:nvPr>
            <p:ph type="body" idx="1"/>
          </p:nvPr>
        </p:nvSpPr>
        <p:spPr>
          <a:xfrm>
            <a:off x="210312" y="4372875"/>
            <a:ext cx="8769138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578"/>
              <a:buFont typeface="Arial"/>
              <a:buNone/>
            </a:pPr>
            <a:r>
              <a:rPr lang="en" sz="2500" b="1" dirty="0">
                <a:solidFill>
                  <a:schemeClr val="dk1"/>
                </a:solidFill>
              </a:rPr>
              <a:t>Sofia Basso, Research Campaigner Pace e Disarmo, Greenpeace Italia </a:t>
            </a:r>
            <a:endParaRPr dirty="0"/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06606"/>
            <a:ext cx="9144001" cy="152153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/>
          <p:nvPr/>
        </p:nvSpPr>
        <p:spPr>
          <a:xfrm>
            <a:off x="7773525" y="4866650"/>
            <a:ext cx="4196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13cefcb3dd_0_0"/>
          <p:cNvSpPr txBox="1">
            <a:spLocks noGrp="1"/>
          </p:cNvSpPr>
          <p:nvPr>
            <p:ph type="title"/>
          </p:nvPr>
        </p:nvSpPr>
        <p:spPr>
          <a:xfrm>
            <a:off x="311700" y="180075"/>
            <a:ext cx="852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/>
              <a:t>Mediterraneo Sicuro/ Op. Fondali Sicuri</a:t>
            </a:r>
            <a:endParaRPr b="1"/>
          </a:p>
        </p:txBody>
      </p:sp>
      <p:sp>
        <p:nvSpPr>
          <p:cNvPr id="118" name="Google Shape;118;g313cefcb3dd_0_0"/>
          <p:cNvSpPr txBox="1">
            <a:spLocks noGrp="1"/>
          </p:cNvSpPr>
          <p:nvPr>
            <p:ph type="body" idx="1"/>
          </p:nvPr>
        </p:nvSpPr>
        <p:spPr>
          <a:xfrm>
            <a:off x="311575" y="758325"/>
            <a:ext cx="8520600" cy="3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n" sz="1900">
                <a:solidFill>
                  <a:schemeClr val="dk1"/>
                </a:solidFill>
              </a:rPr>
              <a:t>Dopo l’attacco al Nord Stream (settembre 2022), l’operazione </a:t>
            </a:r>
            <a:r>
              <a:rPr lang="en" sz="1900" u="sng">
                <a:solidFill>
                  <a:schemeClr val="hlink"/>
                </a:solidFill>
                <a:hlinkClick r:id="rId3"/>
              </a:rPr>
              <a:t>Fondali Sicuri</a:t>
            </a:r>
            <a:r>
              <a:rPr lang="en" sz="1900">
                <a:solidFill>
                  <a:schemeClr val="dk1"/>
                </a:solidFill>
              </a:rPr>
              <a:t> che ha “permesso di monitorare i tre principali gasdotti </a:t>
            </a:r>
            <a:r>
              <a:rPr lang="en" sz="1900">
                <a:solidFill>
                  <a:schemeClr val="dk1"/>
                </a:solidFill>
                <a:highlight>
                  <a:srgbClr val="FFFFFF"/>
                </a:highlight>
              </a:rPr>
              <a:t>che rappresentano un'importante fonte di approvvigionamento energetico per il nostro Paese”</a:t>
            </a:r>
            <a:r>
              <a:rPr lang="en" sz="1900">
                <a:solidFill>
                  <a:schemeClr val="dk1"/>
                </a:solidFill>
              </a:rPr>
              <a:t>: </a:t>
            </a:r>
            <a:endParaRPr sz="1900">
              <a:solidFill>
                <a:schemeClr val="dk1"/>
              </a:solidFill>
            </a:endParaRPr>
          </a:p>
          <a:p>
            <a:pPr marL="457200" lvl="0" indent="-3492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il Greenstream che collega la Libia all’Italia,</a:t>
            </a:r>
            <a:endParaRPr sz="1900">
              <a:solidFill>
                <a:schemeClr val="dk1"/>
              </a:solidFill>
            </a:endParaRPr>
          </a:p>
          <a:p>
            <a:pPr marL="457200" lvl="0" indent="-3492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il Transmed che collega l’Algeria all’Italia, </a:t>
            </a:r>
            <a:endParaRPr sz="1900">
              <a:solidFill>
                <a:schemeClr val="dk1"/>
              </a:solidFill>
            </a:endParaRPr>
          </a:p>
          <a:p>
            <a:pPr marL="457200" lvl="0" indent="-3492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il TAP (Trans-Adriatic Pipeline) nel Mar Adriatico.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n" sz="1900">
                <a:solidFill>
                  <a:schemeClr val="dk1"/>
                </a:solidFill>
              </a:rPr>
              <a:t>Nuova </a:t>
            </a:r>
            <a:r>
              <a:rPr lang="en" sz="19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Strategia di sicurezza e difesa per il Mediterraneo</a:t>
            </a:r>
            <a:r>
              <a:rPr lang="en" sz="1900">
                <a:solidFill>
                  <a:schemeClr val="dk1"/>
                </a:solidFill>
              </a:rPr>
              <a:t> (giugno 2022):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n" sz="1900">
                <a:solidFill>
                  <a:schemeClr val="dk1"/>
                </a:solidFill>
              </a:rPr>
              <a:t>“Necessità di una riflessione in merito alla sicurezza e stabilità dei Paesi fornitori, delle aree di transito dei </a:t>
            </a:r>
            <a:r>
              <a:rPr lang="en" sz="1900" b="1">
                <a:solidFill>
                  <a:schemeClr val="dk1"/>
                </a:solidFill>
              </a:rPr>
              <a:t>gasdotti-oleodotti</a:t>
            </a:r>
            <a:r>
              <a:rPr lang="en" sz="1900">
                <a:solidFill>
                  <a:schemeClr val="dk1"/>
                </a:solidFill>
              </a:rPr>
              <a:t>, nonché delle vie di comunicazione, soprattutto marittime. Infatti il </a:t>
            </a:r>
            <a:r>
              <a:rPr lang="en" sz="1900" b="1">
                <a:solidFill>
                  <a:schemeClr val="dk1"/>
                </a:solidFill>
              </a:rPr>
              <a:t>petrolio</a:t>
            </a:r>
            <a:r>
              <a:rPr lang="en" sz="1900">
                <a:solidFill>
                  <a:schemeClr val="dk1"/>
                </a:solidFill>
              </a:rPr>
              <a:t>, così come il </a:t>
            </a:r>
            <a:r>
              <a:rPr lang="en" sz="1900" b="1">
                <a:solidFill>
                  <a:schemeClr val="dk1"/>
                </a:solidFill>
              </a:rPr>
              <a:t>gas</a:t>
            </a:r>
            <a:r>
              <a:rPr lang="en" sz="1900">
                <a:solidFill>
                  <a:schemeClr val="dk1"/>
                </a:solidFill>
              </a:rPr>
              <a:t>, arriva quasi interamente con navi specializzate”.</a:t>
            </a:r>
            <a:endParaRPr sz="1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19fa0f66f3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>
                <a:solidFill>
                  <a:srgbClr val="000000"/>
                </a:solidFill>
              </a:rPr>
              <a:t>Altre missioni militari in Libia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24" name="Google Shape;124;g319fa0f66f3_0_0"/>
          <p:cNvSpPr txBox="1">
            <a:spLocks noGrp="1"/>
          </p:cNvSpPr>
          <p:nvPr>
            <p:ph type="body" idx="1"/>
          </p:nvPr>
        </p:nvSpPr>
        <p:spPr>
          <a:xfrm>
            <a:off x="311700" y="950084"/>
            <a:ext cx="8656800" cy="40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n">
                <a:solidFill>
                  <a:schemeClr val="dk1"/>
                </a:solidFill>
              </a:rPr>
              <a:t>Il filo rosso dell’intervento militare italiano in Libia è la centralità delle attività estrattive. Relazione 2022: “Le tensioni politiche si riflettono sull’instabilità della </a:t>
            </a:r>
            <a:r>
              <a:rPr lang="en" b="1">
                <a:solidFill>
                  <a:schemeClr val="dk1"/>
                </a:solidFill>
              </a:rPr>
              <a:t>produzione petrolifera</a:t>
            </a:r>
            <a:r>
              <a:rPr lang="en">
                <a:solidFill>
                  <a:schemeClr val="dk1"/>
                </a:solidFill>
              </a:rPr>
              <a:t>, anche attraverso chiusure degli impianti estrattivi”.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46"/>
              <a:buNone/>
            </a:pPr>
            <a:r>
              <a:rPr lang="en" b="1">
                <a:solidFill>
                  <a:srgbClr val="000000"/>
                </a:solidFill>
                <a:highlight>
                  <a:srgbClr val="FFFFFF"/>
                </a:highlight>
              </a:rPr>
              <a:t>Operazione Irini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 (UE): ha il compito secondario di </a:t>
            </a:r>
            <a:b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“controllo e sorveglianza sulle esportazioni illecite </a:t>
            </a:r>
            <a:b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di petrolio dalla Libia”. La guerra al contrabbando </a:t>
            </a:r>
            <a:b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non ha solo l’obiettivo di stroncare un’attività illegale,</a:t>
            </a:r>
            <a:b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ma anche di proteggere il settore legale. </a:t>
            </a:r>
            <a:b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Altri </a:t>
            </a:r>
            <a:r>
              <a:rPr lang="en">
                <a:solidFill>
                  <a:schemeClr val="dk1"/>
                </a:solidFill>
              </a:rPr>
              <a:t>36,6 milioni di euro.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946"/>
              <a:buNone/>
            </a:pPr>
            <a:r>
              <a:rPr lang="en" b="1">
                <a:solidFill>
                  <a:srgbClr val="000000"/>
                </a:solidFill>
                <a:highlight>
                  <a:srgbClr val="FFFFFF"/>
                </a:highlight>
              </a:rPr>
              <a:t>Missione bilaterale di assistenza e supporto in </a:t>
            </a:r>
            <a:br>
              <a:rPr lang="en" b="1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en" b="1">
                <a:solidFill>
                  <a:srgbClr val="000000"/>
                </a:solidFill>
                <a:highlight>
                  <a:srgbClr val="FFFFFF"/>
                </a:highlight>
              </a:rPr>
              <a:t>Libia (MIASIT)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: “mantenere presenza sul terreno per </a:t>
            </a:r>
            <a:b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essere pronti a proteggere i nostri interessi” (Guerini).</a:t>
            </a:r>
            <a:b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Ulteriori </a:t>
            </a:r>
            <a:r>
              <a:rPr lang="en">
                <a:solidFill>
                  <a:schemeClr val="dk1"/>
                </a:solidFill>
              </a:rPr>
              <a:t>25 milioni di euro.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125" name="Google Shape;125;g319fa0f66f3_0_0"/>
          <p:cNvPicPr preferRelativeResize="0"/>
          <p:nvPr/>
        </p:nvPicPr>
        <p:blipFill rotWithShape="1">
          <a:blip r:embed="rId3">
            <a:alphaModFix/>
          </a:blip>
          <a:srcRect t="16867"/>
          <a:stretch/>
        </p:blipFill>
        <p:spPr>
          <a:xfrm>
            <a:off x="5803525" y="2104425"/>
            <a:ext cx="3601975" cy="299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"/>
          <p:cNvSpPr txBox="1">
            <a:spLocks noGrp="1"/>
          </p:cNvSpPr>
          <p:nvPr>
            <p:ph type="title"/>
          </p:nvPr>
        </p:nvSpPr>
        <p:spPr>
          <a:xfrm>
            <a:off x="352375" y="332650"/>
            <a:ext cx="8520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/>
              <a:t>Mozambico</a:t>
            </a:r>
            <a:endParaRPr b="1"/>
          </a:p>
        </p:txBody>
      </p:sp>
      <p:sp>
        <p:nvSpPr>
          <p:cNvPr id="131" name="Google Shape;131;p13"/>
          <p:cNvSpPr txBox="1">
            <a:spLocks noGrp="1"/>
          </p:cNvSpPr>
          <p:nvPr>
            <p:ph type="body" idx="1"/>
          </p:nvPr>
        </p:nvSpPr>
        <p:spPr>
          <a:xfrm>
            <a:off x="352375" y="915575"/>
            <a:ext cx="8719800" cy="40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n" sz="1900">
                <a:solidFill>
                  <a:srgbClr val="000000"/>
                </a:solidFill>
              </a:rPr>
              <a:t>L’Italia partecipa alla Missione di addestramento militare in Mozambico, istituita dal Consiglio UE nel 2021 per ripristinare la sicurezza nella provincia di Cabo Delgado.</a:t>
            </a:r>
            <a:endParaRPr sz="10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n" sz="1900">
                <a:solidFill>
                  <a:srgbClr val="000000"/>
                </a:solidFill>
              </a:rPr>
              <a:t>Guerini, luglio 2021: “Gli scontri tra la locale insorgenza</a:t>
            </a:r>
            <a:br>
              <a:rPr lang="en" sz="1900">
                <a:solidFill>
                  <a:srgbClr val="000000"/>
                </a:solidFill>
              </a:rPr>
            </a:br>
            <a:r>
              <a:rPr lang="en" sz="1900">
                <a:solidFill>
                  <a:srgbClr val="000000"/>
                </a:solidFill>
              </a:rPr>
              <a:t>e le forze di sicurezza locali hanno causato una </a:t>
            </a:r>
            <a:br>
              <a:rPr lang="en" sz="1900">
                <a:solidFill>
                  <a:srgbClr val="000000"/>
                </a:solidFill>
              </a:rPr>
            </a:br>
            <a:r>
              <a:rPr lang="en" sz="1900">
                <a:solidFill>
                  <a:srgbClr val="000000"/>
                </a:solidFill>
              </a:rPr>
              <a:t>immediata crisi umanitaria e l’interruzione dell’</a:t>
            </a:r>
            <a:r>
              <a:rPr lang="en" sz="1900" b="1">
                <a:solidFill>
                  <a:srgbClr val="000000"/>
                </a:solidFill>
              </a:rPr>
              <a:t>attività </a:t>
            </a:r>
            <a:br>
              <a:rPr lang="en" sz="1900" b="1">
                <a:solidFill>
                  <a:srgbClr val="000000"/>
                </a:solidFill>
              </a:rPr>
            </a:br>
            <a:r>
              <a:rPr lang="en" sz="1900" b="1">
                <a:solidFill>
                  <a:srgbClr val="000000"/>
                </a:solidFill>
              </a:rPr>
              <a:t>estrattiva</a:t>
            </a:r>
            <a:r>
              <a:rPr lang="en" sz="1900">
                <a:solidFill>
                  <a:srgbClr val="000000"/>
                </a:solidFill>
              </a:rPr>
              <a:t>”.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n" sz="1900">
                <a:solidFill>
                  <a:schemeClr val="dk1"/>
                </a:solidFill>
              </a:rPr>
              <a:t>Capo di Stato Maggiore Marina militare, Credendino: </a:t>
            </a:r>
            <a:br>
              <a:rPr lang="en" sz="1900">
                <a:solidFill>
                  <a:schemeClr val="dk1"/>
                </a:solidFill>
              </a:rPr>
            </a:br>
            <a:r>
              <a:rPr lang="en" sz="1900">
                <a:solidFill>
                  <a:schemeClr val="dk1"/>
                </a:solidFill>
              </a:rPr>
              <a:t>«Attività di controllo di interessi nazionali e </a:t>
            </a:r>
            <a:r>
              <a:rPr lang="en" sz="1900" b="1">
                <a:solidFill>
                  <a:schemeClr val="dk1"/>
                </a:solidFill>
              </a:rPr>
              <a:t>sicurezza </a:t>
            </a:r>
            <a:br>
              <a:rPr lang="en" sz="1900" b="1">
                <a:solidFill>
                  <a:schemeClr val="dk1"/>
                </a:solidFill>
              </a:rPr>
            </a:br>
            <a:r>
              <a:rPr lang="en" sz="1900" b="1">
                <a:solidFill>
                  <a:schemeClr val="dk1"/>
                </a:solidFill>
              </a:rPr>
              <a:t>energetica </a:t>
            </a:r>
            <a:r>
              <a:rPr lang="en" sz="1900">
                <a:solidFill>
                  <a:schemeClr val="dk1"/>
                </a:solidFill>
              </a:rPr>
              <a:t>in Mozambico, dove ci sono </a:t>
            </a:r>
            <a:r>
              <a:rPr lang="en" sz="1900" b="1">
                <a:solidFill>
                  <a:schemeClr val="dk1"/>
                </a:solidFill>
              </a:rPr>
              <a:t>piattaforme </a:t>
            </a:r>
            <a:br>
              <a:rPr lang="en" sz="1900" b="1">
                <a:solidFill>
                  <a:schemeClr val="dk1"/>
                </a:solidFill>
              </a:rPr>
            </a:br>
            <a:r>
              <a:rPr lang="en" sz="1900" b="1">
                <a:solidFill>
                  <a:schemeClr val="dk1"/>
                </a:solidFill>
              </a:rPr>
              <a:t>di ENI</a:t>
            </a:r>
            <a:r>
              <a:rPr lang="en" sz="1900">
                <a:solidFill>
                  <a:schemeClr val="dk1"/>
                </a:solidFill>
              </a:rPr>
              <a:t>». (audizione, febbraio 2023)</a:t>
            </a:r>
            <a:br>
              <a:rPr lang="en" sz="1000">
                <a:solidFill>
                  <a:srgbClr val="000000"/>
                </a:solidFill>
              </a:rPr>
            </a:b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n" sz="1900">
                <a:solidFill>
                  <a:srgbClr val="000000"/>
                </a:solidFill>
              </a:rPr>
              <a:t>Costo 2024: 1,5 milioni di euro.</a:t>
            </a:r>
            <a:endParaRPr sz="19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endParaRPr sz="1500">
              <a:solidFill>
                <a:srgbClr val="000000"/>
              </a:solidFill>
            </a:endParaRPr>
          </a:p>
        </p:txBody>
      </p:sp>
      <p:pic>
        <p:nvPicPr>
          <p:cNvPr id="132" name="Google Shape;132;p13"/>
          <p:cNvPicPr preferRelativeResize="0"/>
          <p:nvPr/>
        </p:nvPicPr>
        <p:blipFill rotWithShape="1">
          <a:blip r:embed="rId3">
            <a:alphaModFix/>
          </a:blip>
          <a:srcRect l="21850" t="-5100" b="-2276"/>
          <a:stretch/>
        </p:blipFill>
        <p:spPr>
          <a:xfrm>
            <a:off x="6380640" y="1617643"/>
            <a:ext cx="3721541" cy="2842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3550" y="150875"/>
            <a:ext cx="7388075" cy="467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 txBox="1"/>
          <p:nvPr/>
        </p:nvSpPr>
        <p:spPr>
          <a:xfrm>
            <a:off x="7314525" y="187350"/>
            <a:ext cx="18294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Sovrapposizione: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br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«Guardando questa cartina si capisce perché operiamo a ovest nel </a:t>
            </a:r>
            <a:r>
              <a:rPr lang="en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Golfo di Guinea</a:t>
            </a:r>
            <a:r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 Est nella zona </a:t>
            </a:r>
            <a:r>
              <a:rPr lang="en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Mozambico</a:t>
            </a:r>
            <a:r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poi nel </a:t>
            </a:r>
            <a:r>
              <a:rPr lang="en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Golfo Persico</a:t>
            </a:r>
            <a:r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».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br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(ammiraglio Credendino, Capo di Stato Maggiore della Marina Militare, </a:t>
            </a:r>
            <a:r>
              <a:rPr lang="en" sz="15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audizione 23 febbraio 2023</a:t>
            </a:r>
            <a:r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 txBox="1">
            <a:spLocks noGrp="1"/>
          </p:cNvSpPr>
          <p:nvPr>
            <p:ph type="title"/>
          </p:nvPr>
        </p:nvSpPr>
        <p:spPr>
          <a:xfrm>
            <a:off x="406325" y="445025"/>
            <a:ext cx="8426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/>
              <a:t>Mediterraneo orientale</a:t>
            </a:r>
            <a:endParaRPr/>
          </a:p>
        </p:txBody>
      </p:sp>
      <p:sp>
        <p:nvSpPr>
          <p:cNvPr id="144" name="Google Shape;144;p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10000"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840"/>
              <a:buNone/>
            </a:pPr>
            <a:r>
              <a:rPr lang="en" sz="255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Piattaforme ENI nelle acque contese tra Cipro e Turchia (incidente 2018).</a:t>
            </a:r>
            <a:br>
              <a:rPr lang="en" sz="255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" sz="125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55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Guerini, ottobre 2019: “Ritengo altresì necessaria una nostra presenza più regolare nel Mediterraneo orientale, dove la possibilità di </a:t>
            </a:r>
            <a:r>
              <a:rPr lang="en" sz="255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sfruttamento delle risorse energetiche</a:t>
            </a:r>
            <a:r>
              <a:rPr lang="en" sz="255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è fortemente condizionata dal contenzioso marittimo in corso tra Cipro e Turchia”.</a:t>
            </a:r>
            <a:endParaRPr sz="2550" b="0" dirty="0"/>
          </a:p>
          <a:p>
            <a:pPr marL="1143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840"/>
              <a:buNone/>
            </a:pPr>
            <a:r>
              <a:rPr lang="en" sz="2550" dirty="0">
                <a:solidFill>
                  <a:srgbClr val="000000"/>
                </a:solidFill>
              </a:rPr>
              <a:t>Guerini, n</a:t>
            </a:r>
            <a:r>
              <a:rPr lang="en" sz="255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ovembre 2019: “La Difesa ha confermato la sua prontezza a fornire il supporto necessario alla tutela degli interessi nazionali dell’area. Nello specifico, </a:t>
            </a:r>
            <a:r>
              <a:rPr lang="en" sz="255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d’accordo con</a:t>
            </a:r>
            <a:r>
              <a:rPr lang="en" sz="255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55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</a:t>
            </a:r>
            <a:r>
              <a:rPr lang="en" sz="255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il governo segue con attenzione costante </a:t>
            </a:r>
            <a:r>
              <a:rPr lang="en" sz="255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l’attività di esplorazione</a:t>
            </a:r>
            <a:r>
              <a:rPr lang="en" sz="255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”.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 txBox="1">
            <a:spLocks noGrp="1"/>
          </p:cNvSpPr>
          <p:nvPr>
            <p:ph type="title"/>
          </p:nvPr>
        </p:nvSpPr>
        <p:spPr>
          <a:xfrm>
            <a:off x="185900" y="195325"/>
            <a:ext cx="8854500" cy="5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/>
              <a:t>Piattaforme e gasdotti tra le infrastrutture da proteggere</a:t>
            </a:r>
            <a:endParaRPr b="1"/>
          </a:p>
        </p:txBody>
      </p:sp>
      <p:sp>
        <p:nvSpPr>
          <p:cNvPr id="150" name="Google Shape;150;p10" descr="Slide mostrata dal Capo di Stato maggiore della Marina nel corso della sua audizione alle Commissione Difesa di Camera e Senato il 10 marzo 20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702300" cy="39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sp>
        <p:nvSpPr>
          <p:cNvPr id="151" name="Google Shape;151;p10"/>
          <p:cNvSpPr txBox="1"/>
          <p:nvPr/>
        </p:nvSpPr>
        <p:spPr>
          <a:xfrm>
            <a:off x="6657274" y="724225"/>
            <a:ext cx="2383200" cy="4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Altra slide mostrata dal Capo di Stato Maggiore della Marina militare (febbraio 2023). </a:t>
            </a:r>
            <a:b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“Abbiamo condotte, gasdotti, abbiamo Eni che sta facendo introspezioni sotto Cipro, abbiamo piattaforme davanti alla Libia”.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0800" y="784375"/>
            <a:ext cx="6702298" cy="4188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0ff200966e_0_37"/>
          <p:cNvSpPr txBox="1">
            <a:spLocks noGrp="1"/>
          </p:cNvSpPr>
          <p:nvPr>
            <p:ph type="title"/>
          </p:nvPr>
        </p:nvSpPr>
        <p:spPr>
          <a:xfrm>
            <a:off x="311700" y="301825"/>
            <a:ext cx="85206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/>
              <a:t>Polo Nazionale della Subacquea</a:t>
            </a:r>
            <a:endParaRPr b="1"/>
          </a:p>
        </p:txBody>
      </p:sp>
      <p:sp>
        <p:nvSpPr>
          <p:cNvPr id="158" name="Google Shape;158;g30ff200966e_0_37"/>
          <p:cNvSpPr txBox="1">
            <a:spLocks noGrp="1"/>
          </p:cNvSpPr>
          <p:nvPr>
            <p:ph type="body" idx="1"/>
          </p:nvPr>
        </p:nvSpPr>
        <p:spPr>
          <a:xfrm>
            <a:off x="364975" y="971375"/>
            <a:ext cx="8520600" cy="3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Relazione 2024: «</a:t>
            </a:r>
            <a:r>
              <a:rPr lang="en" sz="1600" i="1">
                <a:solidFill>
                  <a:schemeClr val="dk1"/>
                </a:solidFill>
                <a:highlight>
                  <a:srgbClr val="FFFFFF"/>
                </a:highlight>
              </a:rPr>
              <a:t>Il controllo e il monitoraggio delle infrastrutture energetiche da soli appaiono insufficienti a garantire tale sicurezza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 (energetica, </a:t>
            </a:r>
            <a:r>
              <a:rPr lang="en" sz="1600" i="1">
                <a:solidFill>
                  <a:schemeClr val="dk1"/>
                </a:solidFill>
                <a:highlight>
                  <a:srgbClr val="FFFFFF"/>
                </a:highlight>
              </a:rPr>
              <a:t>ndr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)». In questa fase, «</a:t>
            </a:r>
            <a:r>
              <a:rPr lang="en" sz="1600" i="1">
                <a:solidFill>
                  <a:schemeClr val="dk1"/>
                </a:solidFill>
                <a:highlight>
                  <a:srgbClr val="FFFFFF"/>
                </a:highlight>
              </a:rPr>
              <a:t>acquisisce fondamentale rilievo la sicurezza delle vie di transito, da declinarsi in termini di sicurezza marittima ovvero delle infrastrutture sottomarine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». 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Proprio per potenziare la sicurezza del dominio subacqueo e delle infrastrutture critiche, nel dicembre 2023 è stato inaugurato il Polo Nazionale della Subacquea con sede a La Spezia: una sorta di incubatore di tecnologie, sotto l’egida della Marina Militare, per promuovere la sinergia tra le istituzioni, i centri di ricerca e l’industria, con la partecipazione dei big delle armi e delle fonti fossili come Leonardo, Eni, Fincantieri e Saipem.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Nel febbraio 2023, è stata istituita la</a:t>
            </a:r>
            <a:r>
              <a:rPr lang="en" sz="16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6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Critical Undersea Infrastructure Coordination Cell</a:t>
            </a:r>
            <a:r>
              <a:rPr lang="en" sz="1600">
                <a:solidFill>
                  <a:schemeClr val="dk1"/>
                </a:solidFill>
              </a:rPr>
              <a:t> presso il Quartier generale della NATO.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52b6a65c29_0_0"/>
          <p:cNvSpPr txBox="1">
            <a:spLocks noGrp="1"/>
          </p:cNvSpPr>
          <p:nvPr>
            <p:ph type="title"/>
          </p:nvPr>
        </p:nvSpPr>
        <p:spPr>
          <a:xfrm>
            <a:off x="157725" y="369000"/>
            <a:ext cx="5297700" cy="4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/>
              <a:t>Mediterraneo orientale/2</a:t>
            </a:r>
            <a:endParaRPr b="1"/>
          </a:p>
        </p:txBody>
      </p:sp>
      <p:sp>
        <p:nvSpPr>
          <p:cNvPr id="164" name="Google Shape;164;g252b6a65c29_0_0"/>
          <p:cNvSpPr txBox="1">
            <a:spLocks noGrp="1"/>
          </p:cNvSpPr>
          <p:nvPr>
            <p:ph type="body" idx="1"/>
          </p:nvPr>
        </p:nvSpPr>
        <p:spPr>
          <a:xfrm>
            <a:off x="157725" y="849500"/>
            <a:ext cx="9223200" cy="41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Nel 2022, l’operazione Mare Sicuro diventa </a:t>
            </a:r>
            <a:br>
              <a:rPr lang="en">
                <a:solidFill>
                  <a:schemeClr val="dk1"/>
                </a:solidFill>
              </a:rPr>
            </a:br>
            <a:r>
              <a:rPr lang="en" b="1">
                <a:solidFill>
                  <a:schemeClr val="dk1"/>
                </a:solidFill>
              </a:rPr>
              <a:t>Mediterraneo Sicuro</a:t>
            </a:r>
            <a:r>
              <a:rPr lang="en">
                <a:solidFill>
                  <a:schemeClr val="dk1"/>
                </a:solidFill>
              </a:rPr>
              <a:t> e amplia il suo raggio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d’azione al Mediterraneo orientale.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L’operazione </a:t>
            </a:r>
            <a:r>
              <a:rPr lang="en" b="1">
                <a:solidFill>
                  <a:schemeClr val="dk1"/>
                </a:solidFill>
              </a:rPr>
              <a:t>NATO Sea Guardian</a:t>
            </a:r>
            <a:r>
              <a:rPr lang="en">
                <a:solidFill>
                  <a:schemeClr val="dk1"/>
                </a:solidFill>
              </a:rPr>
              <a:t> ha il mandato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di proteggere le </a:t>
            </a:r>
            <a:r>
              <a:rPr lang="en" b="1">
                <a:solidFill>
                  <a:schemeClr val="dk1"/>
                </a:solidFill>
              </a:rPr>
              <a:t>infrastrutture critiche</a:t>
            </a:r>
            <a:r>
              <a:rPr lang="en">
                <a:solidFill>
                  <a:schemeClr val="dk1"/>
                </a:solidFill>
              </a:rPr>
              <a:t>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nell’ambiente marittimo, compreso il Mediterraneo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orientale (costo per l’Italia 2024: 9,8 milioni).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1400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La partecipazione italiana al </a:t>
            </a:r>
            <a:r>
              <a:rPr lang="en" b="1">
                <a:solidFill>
                  <a:schemeClr val="dk1"/>
                </a:solidFill>
              </a:rPr>
              <a:t>dispositivo NATO </a:t>
            </a:r>
            <a:r>
              <a:rPr lang="en">
                <a:solidFill>
                  <a:schemeClr val="dk1"/>
                </a:solidFill>
              </a:rPr>
              <a:t>per</a:t>
            </a:r>
            <a:r>
              <a:rPr lang="en" b="1">
                <a:solidFill>
                  <a:schemeClr val="dk1"/>
                </a:solidFill>
              </a:rPr>
              <a:t> </a:t>
            </a:r>
            <a:br>
              <a:rPr lang="en" b="1">
                <a:solidFill>
                  <a:schemeClr val="dk1"/>
                </a:solidFill>
              </a:rPr>
            </a:br>
            <a:r>
              <a:rPr lang="en" b="1">
                <a:solidFill>
                  <a:schemeClr val="dk1"/>
                </a:solidFill>
              </a:rPr>
              <a:t>la sorveglianza navale sul Fianco Sud</a:t>
            </a:r>
            <a:r>
              <a:rPr lang="en">
                <a:solidFill>
                  <a:schemeClr val="dk1"/>
                </a:solidFill>
              </a:rPr>
              <a:t> copre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anche il Mediterraneo orientale (costo: 49,3 milioni).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65" name="Google Shape;165;g252b6a65c29_0_0"/>
          <p:cNvPicPr preferRelativeResize="0"/>
          <p:nvPr/>
        </p:nvPicPr>
        <p:blipFill rotWithShape="1">
          <a:blip r:embed="rId3">
            <a:alphaModFix/>
          </a:blip>
          <a:srcRect l="13919"/>
          <a:stretch/>
        </p:blipFill>
        <p:spPr>
          <a:xfrm>
            <a:off x="5516325" y="1030650"/>
            <a:ext cx="4372825" cy="383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"/>
          <p:cNvSpPr txBox="1">
            <a:spLocks noGrp="1"/>
          </p:cNvSpPr>
          <p:nvPr>
            <p:ph type="title"/>
          </p:nvPr>
        </p:nvSpPr>
        <p:spPr>
          <a:xfrm>
            <a:off x="311700" y="144049"/>
            <a:ext cx="85206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/>
              <a:t>Mediterraneo orientale/ Libano</a:t>
            </a:r>
            <a:endParaRPr b="1"/>
          </a:p>
        </p:txBody>
      </p:sp>
      <p:sp>
        <p:nvSpPr>
          <p:cNvPr id="171" name="Google Shape;171;p12"/>
          <p:cNvSpPr txBox="1">
            <a:spLocks noGrp="1"/>
          </p:cNvSpPr>
          <p:nvPr>
            <p:ph type="body" idx="1"/>
          </p:nvPr>
        </p:nvSpPr>
        <p:spPr>
          <a:xfrm>
            <a:off x="311700" y="697475"/>
            <a:ext cx="8605800" cy="42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89"/>
              <a:buFont typeface="Arial"/>
              <a:buNone/>
            </a:pPr>
            <a:r>
              <a:rPr lang="en" sz="1900">
                <a:solidFill>
                  <a:schemeClr val="dk1"/>
                </a:solidFill>
              </a:rPr>
              <a:t>Dal 1978, missione ONU (UNIFIL) per monitorare sulla cessazione delle ostilità tra Israele e Libano.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89"/>
              <a:buFont typeface="Arial"/>
              <a:buNone/>
            </a:pPr>
            <a:r>
              <a:rPr lang="en" sz="1900">
                <a:solidFill>
                  <a:srgbClr val="000000"/>
                </a:solidFill>
              </a:rPr>
              <a:t>N</a:t>
            </a:r>
            <a:r>
              <a:rPr lang="en" sz="1900">
                <a:solidFill>
                  <a:schemeClr val="dk1"/>
                </a:solidFill>
              </a:rPr>
              <a:t>el 2018, ENI ha firmato due </a:t>
            </a:r>
            <a:r>
              <a:rPr lang="en" sz="1900">
                <a:solidFill>
                  <a:schemeClr val="dk1"/>
                </a:solidFill>
                <a:highlight>
                  <a:srgbClr val="FFFFFF"/>
                </a:highlight>
              </a:rPr>
              <a:t>accordi nell’offshore del Libano</a:t>
            </a:r>
            <a:r>
              <a:rPr lang="en" sz="1900">
                <a:solidFill>
                  <a:schemeClr val="dk1"/>
                </a:solidFill>
              </a:rPr>
              <a:t>. </a:t>
            </a:r>
            <a:endParaRPr sz="10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89"/>
              <a:buNone/>
            </a:pPr>
            <a:br>
              <a:rPr lang="en" sz="1000">
                <a:solidFill>
                  <a:schemeClr val="dk1"/>
                </a:solidFill>
              </a:rPr>
            </a:br>
            <a:r>
              <a:rPr lang="en" sz="1900">
                <a:solidFill>
                  <a:schemeClr val="dk1"/>
                </a:solidFill>
              </a:rPr>
              <a:t>Guerini, 2019: “Adesso più che mai è importante restare </a:t>
            </a:r>
            <a:br>
              <a:rPr lang="en" sz="1900">
                <a:solidFill>
                  <a:schemeClr val="dk1"/>
                </a:solidFill>
              </a:rPr>
            </a:br>
            <a:r>
              <a:rPr lang="en" sz="1900">
                <a:solidFill>
                  <a:schemeClr val="dk1"/>
                </a:solidFill>
              </a:rPr>
              <a:t>nel Paese senza perdere di vista i nostri interessi strategici </a:t>
            </a:r>
            <a:br>
              <a:rPr lang="en" sz="1900">
                <a:solidFill>
                  <a:schemeClr val="dk1"/>
                </a:solidFill>
              </a:rPr>
            </a:br>
            <a:r>
              <a:rPr lang="en" sz="1900">
                <a:solidFill>
                  <a:schemeClr val="dk1"/>
                </a:solidFill>
              </a:rPr>
              <a:t>in quell’area, soprattutto </a:t>
            </a:r>
            <a:r>
              <a:rPr lang="en" sz="1900" b="1">
                <a:solidFill>
                  <a:schemeClr val="dk1"/>
                </a:solidFill>
              </a:rPr>
              <a:t>energetici</a:t>
            </a:r>
            <a:r>
              <a:rPr lang="en" sz="1900">
                <a:solidFill>
                  <a:schemeClr val="dk1"/>
                </a:solidFill>
              </a:rPr>
              <a:t> e industriali”.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900">
                <a:solidFill>
                  <a:srgbClr val="000000"/>
                </a:solidFill>
              </a:rPr>
              <a:t>Guerini, 2021</a:t>
            </a:r>
            <a:r>
              <a:rPr lang="en" sz="1900">
                <a:solidFill>
                  <a:schemeClr val="dk1"/>
                </a:solidFill>
              </a:rPr>
              <a:t>: </a:t>
            </a:r>
            <a:r>
              <a:rPr lang="en" sz="1900">
                <a:solidFill>
                  <a:srgbClr val="000000"/>
                </a:solidFill>
              </a:rPr>
              <a:t>“Abbiamo offerto un’unità navale (...), </a:t>
            </a:r>
            <a:br>
              <a:rPr lang="en" sz="1900">
                <a:solidFill>
                  <a:srgbClr val="000000"/>
                </a:solidFill>
              </a:rPr>
            </a:br>
            <a:r>
              <a:rPr lang="en" sz="1900">
                <a:solidFill>
                  <a:srgbClr val="000000"/>
                </a:solidFill>
              </a:rPr>
              <a:t>contributo che ci consentirebbe di rafforzare la presenza </a:t>
            </a:r>
            <a:br>
              <a:rPr lang="en" sz="1900">
                <a:solidFill>
                  <a:srgbClr val="000000"/>
                </a:solidFill>
              </a:rPr>
            </a:br>
            <a:r>
              <a:rPr lang="en" sz="1900">
                <a:solidFill>
                  <a:srgbClr val="000000"/>
                </a:solidFill>
              </a:rPr>
              <a:t>nazionale nel bacino del Mediterraneo orientale, oggetto di </a:t>
            </a:r>
            <a:br>
              <a:rPr lang="en" sz="1900">
                <a:solidFill>
                  <a:srgbClr val="000000"/>
                </a:solidFill>
              </a:rPr>
            </a:br>
            <a:r>
              <a:rPr lang="en" sz="1900">
                <a:solidFill>
                  <a:srgbClr val="000000"/>
                </a:solidFill>
              </a:rPr>
              <a:t>una sempre più marcata competizione per lo </a:t>
            </a:r>
            <a:r>
              <a:rPr lang="en" sz="1900" b="1">
                <a:solidFill>
                  <a:srgbClr val="000000"/>
                </a:solidFill>
              </a:rPr>
              <a:t>sfruttamento </a:t>
            </a:r>
            <a:br>
              <a:rPr lang="en" sz="1900" b="1">
                <a:solidFill>
                  <a:srgbClr val="000000"/>
                </a:solidFill>
              </a:rPr>
            </a:br>
            <a:r>
              <a:rPr lang="en" sz="1900" b="1">
                <a:solidFill>
                  <a:srgbClr val="000000"/>
                </a:solidFill>
              </a:rPr>
              <a:t>delle risorse</a:t>
            </a:r>
            <a:r>
              <a:rPr lang="en" sz="1900">
                <a:solidFill>
                  <a:srgbClr val="000000"/>
                </a:solidFill>
              </a:rPr>
              <a:t> presenti”.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89"/>
              <a:buNone/>
            </a:pPr>
            <a:br>
              <a:rPr lang="en" sz="1000">
                <a:solidFill>
                  <a:srgbClr val="000000"/>
                </a:solidFill>
              </a:rPr>
            </a:br>
            <a:r>
              <a:rPr lang="en" sz="1900">
                <a:solidFill>
                  <a:srgbClr val="000000"/>
                </a:solidFill>
              </a:rPr>
              <a:t>Uno dei fattori per cui l’Italia è ancora in Libano.</a:t>
            </a:r>
            <a:br>
              <a:rPr lang="en" sz="1900">
                <a:solidFill>
                  <a:srgbClr val="000000"/>
                </a:solidFill>
              </a:rPr>
            </a:br>
            <a:br>
              <a:rPr lang="en" sz="1000">
                <a:solidFill>
                  <a:srgbClr val="000000"/>
                </a:solidFill>
              </a:rPr>
            </a:br>
            <a:r>
              <a:rPr lang="en" sz="1900">
                <a:solidFill>
                  <a:srgbClr val="000000"/>
                </a:solidFill>
              </a:rPr>
              <a:t>Costo Unifil: 160,5 milioni di euro; Mibil: 8 milioni.</a:t>
            </a:r>
            <a:endParaRPr sz="1900">
              <a:solidFill>
                <a:srgbClr val="000000"/>
              </a:solidFill>
            </a:endParaRPr>
          </a:p>
        </p:txBody>
      </p:sp>
      <p:pic>
        <p:nvPicPr>
          <p:cNvPr id="172" name="Google Shape;172;p12"/>
          <p:cNvPicPr preferRelativeResize="0"/>
          <p:nvPr/>
        </p:nvPicPr>
        <p:blipFill rotWithShape="1">
          <a:blip r:embed="rId3">
            <a:alphaModFix/>
          </a:blip>
          <a:srcRect t="3252" r="49124" b="11340"/>
          <a:stretch/>
        </p:blipFill>
        <p:spPr>
          <a:xfrm>
            <a:off x="6786399" y="1647468"/>
            <a:ext cx="3081025" cy="324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52b6a65c29_0_42"/>
          <p:cNvSpPr txBox="1">
            <a:spLocks noGrp="1"/>
          </p:cNvSpPr>
          <p:nvPr>
            <p:ph type="title"/>
          </p:nvPr>
        </p:nvSpPr>
        <p:spPr>
          <a:xfrm>
            <a:off x="311700" y="264075"/>
            <a:ext cx="85206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/>
              <a:t>Aumento spesa militare</a:t>
            </a:r>
            <a:endParaRPr b="1"/>
          </a:p>
        </p:txBody>
      </p:sp>
      <p:sp>
        <p:nvSpPr>
          <p:cNvPr id="178" name="Google Shape;178;g252b6a65c29_0_42"/>
          <p:cNvSpPr txBox="1">
            <a:spLocks noGrp="1"/>
          </p:cNvSpPr>
          <p:nvPr>
            <p:ph type="body" idx="1"/>
          </p:nvPr>
        </p:nvSpPr>
        <p:spPr>
          <a:xfrm>
            <a:off x="311700" y="812725"/>
            <a:ext cx="8520600" cy="38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900">
                <a:solidFill>
                  <a:srgbClr val="000000"/>
                </a:solidFill>
              </a:rPr>
              <a:t>Nel marzo 2022, approvato </a:t>
            </a:r>
            <a:r>
              <a:rPr lang="en" sz="1900" u="sng">
                <a:solidFill>
                  <a:schemeClr val="hlink"/>
                </a:solidFill>
                <a:hlinkClick r:id="rId3"/>
              </a:rPr>
              <a:t>l’odg sull’obiettivo del 2%</a:t>
            </a:r>
            <a:r>
              <a:rPr lang="en" sz="1900">
                <a:solidFill>
                  <a:srgbClr val="000000"/>
                </a:solidFill>
              </a:rPr>
              <a:t> del Pil: </a:t>
            </a:r>
            <a:br>
              <a:rPr lang="en" sz="1900">
                <a:solidFill>
                  <a:srgbClr val="000000"/>
                </a:solidFill>
              </a:rPr>
            </a:br>
            <a:r>
              <a:rPr lang="en" sz="1900">
                <a:solidFill>
                  <a:srgbClr val="000000"/>
                </a:solidFill>
              </a:rPr>
              <a:t>“La Camera (...) impegna il governo ad avviare l'incremento delle spese per la Difesa verso il traguardo del 2 per cento del Pil, predisponendo un sentiero di aumento stabile nel tempo, che garantisca al Paese una capacità di deterrenza e protezione,</a:t>
            </a:r>
            <a:r>
              <a:rPr lang="en" sz="1900"/>
              <a:t> </a:t>
            </a:r>
            <a:r>
              <a:rPr lang="en" sz="1900">
                <a:solidFill>
                  <a:srgbClr val="000000"/>
                </a:solidFill>
              </a:rPr>
              <a:t>a tutela degli interessi nazionali, anche dal punto di vista della </a:t>
            </a:r>
            <a:r>
              <a:rPr lang="en" sz="1900" b="1">
                <a:solidFill>
                  <a:srgbClr val="000000"/>
                </a:solidFill>
              </a:rPr>
              <a:t>sicurezza degli approvvigionamenti energetici</a:t>
            </a:r>
            <a:r>
              <a:rPr lang="en" sz="1900">
                <a:solidFill>
                  <a:srgbClr val="000000"/>
                </a:solidFill>
              </a:rPr>
              <a:t>”</a:t>
            </a: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</a:rPr>
              <a:t>.</a:t>
            </a:r>
            <a:br>
              <a:rPr lang="en" sz="1900">
                <a:solidFill>
                  <a:srgbClr val="000000"/>
                </a:solidFill>
                <a:highlight>
                  <a:srgbClr val="FFFFFF"/>
                </a:highlight>
              </a:rPr>
            </a:br>
            <a:endParaRPr sz="1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900" b="1">
                <a:solidFill>
                  <a:schemeClr val="dk1"/>
                </a:solidFill>
              </a:rPr>
              <a:t>Linee guida</a:t>
            </a:r>
            <a:r>
              <a:rPr lang="en" sz="1900">
                <a:solidFill>
                  <a:schemeClr val="dk1"/>
                </a:solidFill>
              </a:rPr>
              <a:t> delle missioni militari italiane (Relazione 2023):</a:t>
            </a:r>
            <a:br>
              <a:rPr lang="en" sz="1900">
                <a:solidFill>
                  <a:schemeClr val="dk1"/>
                </a:solidFill>
              </a:rPr>
            </a:br>
            <a:r>
              <a:rPr lang="en" sz="1900">
                <a:solidFill>
                  <a:schemeClr val="dk1"/>
                </a:solidFill>
              </a:rPr>
              <a:t>“Priorità alla capacità predittiva per evitare sorprese strategiche e soprattutto per anticipare eventuali sviluppi che potrebbero mettere a rischio soprattutto la nostra </a:t>
            </a:r>
            <a:r>
              <a:rPr lang="en" sz="1900" b="1">
                <a:solidFill>
                  <a:schemeClr val="dk1"/>
                </a:solidFill>
              </a:rPr>
              <a:t>sicurezza energetica</a:t>
            </a:r>
            <a:r>
              <a:rPr lang="en" sz="1900">
                <a:solidFill>
                  <a:schemeClr val="dk1"/>
                </a:solidFill>
              </a:rPr>
              <a:t>”.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>
            <a:spLocks noGrp="1"/>
          </p:cNvSpPr>
          <p:nvPr>
            <p:ph type="title"/>
          </p:nvPr>
        </p:nvSpPr>
        <p:spPr>
          <a:xfrm>
            <a:off x="218275" y="333050"/>
            <a:ext cx="86951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400" b="1">
                <a:highlight>
                  <a:schemeClr val="lt1"/>
                </a:highlight>
              </a:rPr>
              <a:t>Main findings</a:t>
            </a:r>
            <a:endParaRPr sz="2400" b="1"/>
          </a:p>
        </p:txBody>
      </p:sp>
      <p:sp>
        <p:nvSpPr>
          <p:cNvPr id="63" name="Google Shape;63;p2"/>
          <p:cNvSpPr txBox="1">
            <a:spLocks noGrp="1"/>
          </p:cNvSpPr>
          <p:nvPr>
            <p:ph type="body" idx="1"/>
          </p:nvPr>
        </p:nvSpPr>
        <p:spPr>
          <a:xfrm>
            <a:off x="274375" y="905750"/>
            <a:ext cx="8520600" cy="3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55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350">
                <a:solidFill>
                  <a:schemeClr val="dk1"/>
                </a:solidFill>
              </a:rPr>
              <a:t>Nonostante gli effetti di gas e petrolio sulla crisi climatica e sulla pace, l’Italia nel 2024 destina circa il </a:t>
            </a:r>
            <a:r>
              <a:rPr lang="en" sz="2350" b="1">
                <a:solidFill>
                  <a:schemeClr val="dk1"/>
                </a:solidFill>
              </a:rPr>
              <a:t>60 per cento</a:t>
            </a:r>
            <a:r>
              <a:rPr lang="en" sz="2350">
                <a:solidFill>
                  <a:schemeClr val="dk1"/>
                </a:solidFill>
              </a:rPr>
              <a:t> della sua spesa per le missioni militari in operazioni a tutela delle fonti fossili (circa 840 milioni di euro, contro i 525 milioni del 2019).</a:t>
            </a:r>
            <a:endParaRPr/>
          </a:p>
          <a:p>
            <a:pPr marL="457200" lvl="0" indent="-355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350">
                <a:solidFill>
                  <a:schemeClr val="dk1"/>
                </a:solidFill>
              </a:rPr>
              <a:t>In crescita ben oltre l’inflazione.</a:t>
            </a:r>
            <a:endParaRPr sz="2350">
              <a:solidFill>
                <a:schemeClr val="dk1"/>
              </a:solidFill>
            </a:endParaRPr>
          </a:p>
          <a:p>
            <a:pPr marL="457200" lvl="0" indent="-35554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350">
                <a:solidFill>
                  <a:schemeClr val="dk1"/>
                </a:solidFill>
              </a:rPr>
              <a:t>Due missioni militari nazionali hanno come primo compito la </a:t>
            </a:r>
            <a:r>
              <a:rPr lang="en" sz="2350" b="1">
                <a:solidFill>
                  <a:schemeClr val="dk1"/>
                </a:solidFill>
              </a:rPr>
              <a:t>protezione di asset Eni</a:t>
            </a:r>
            <a:r>
              <a:rPr lang="en" sz="2350">
                <a:solidFill>
                  <a:schemeClr val="dk1"/>
                </a:solidFill>
              </a:rPr>
              <a:t> in acque internazionali.</a:t>
            </a:r>
            <a:endParaRPr sz="2350"/>
          </a:p>
          <a:p>
            <a:pPr marL="457200" lvl="0" indent="-35554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350">
                <a:solidFill>
                  <a:schemeClr val="dk1"/>
                </a:solidFill>
              </a:rPr>
              <a:t>La guerra in Ucraina e il sabotaggio del gasdotto Nord Stream hanno accentuato ulteriormente la militarizzazione delle fonti fossili.</a:t>
            </a:r>
            <a:endParaRPr sz="2350"/>
          </a:p>
          <a:p>
            <a:pPr marL="457200" lvl="0" indent="-22863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25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Inchiesta di Greenpeace</a:t>
            </a:r>
            <a:r>
              <a:rPr lang="en" u="sng">
                <a:solidFill>
                  <a:schemeClr val="accent5"/>
                </a:solidFill>
              </a:rPr>
              <a:t>, dicembre 2021</a:t>
            </a:r>
            <a:br>
              <a:rPr lang="en">
                <a:solidFill>
                  <a:schemeClr val="dk1"/>
                </a:solidFill>
              </a:rPr>
            </a:br>
            <a:r>
              <a:rPr lang="en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Versione aggiornata al 2022</a:t>
            </a:r>
            <a:r>
              <a:rPr lang="en">
                <a:solidFill>
                  <a:schemeClr val="dk1"/>
                </a:solidFill>
              </a:rPr>
              <a:t>; </a:t>
            </a:r>
            <a:r>
              <a:rPr lang="en" u="sng">
                <a:solidFill>
                  <a:schemeClr val="hlink"/>
                </a:solidFill>
                <a:hlinkClick r:id="rId5"/>
              </a:rPr>
              <a:t>Dati 2023</a:t>
            </a:r>
            <a:r>
              <a:rPr lang="en">
                <a:solidFill>
                  <a:schemeClr val="dk1"/>
                </a:solidFill>
              </a:rPr>
              <a:t>; </a:t>
            </a:r>
            <a:r>
              <a:rPr lang="en" u="sng">
                <a:solidFill>
                  <a:schemeClr val="hlink"/>
                </a:solidFill>
                <a:hlinkClick r:id="rId6"/>
              </a:rPr>
              <a:t>Dati 2024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2b6a65c29_0_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/>
              <a:t>Questione ambientale</a:t>
            </a:r>
            <a:endParaRPr b="1"/>
          </a:p>
        </p:txBody>
      </p:sp>
      <p:sp>
        <p:nvSpPr>
          <p:cNvPr id="184" name="Google Shape;184;g252b6a65c29_0_21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" sz="19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Documento programmatico pluriennale della Difesa - 2021- 2023</a:t>
            </a:r>
            <a:r>
              <a:rPr lang="en" sz="1900">
                <a:solidFill>
                  <a:schemeClr val="dk1"/>
                </a:solidFill>
              </a:rPr>
              <a:t>: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" sz="1900">
                <a:solidFill>
                  <a:schemeClr val="dk1"/>
                </a:solidFill>
              </a:rPr>
              <a:t>“Il nesso tra ambiente, pace e sicurezza è ormai acclarato, poiché gli effetti del </a:t>
            </a:r>
            <a:r>
              <a:rPr lang="en" sz="1900" b="1">
                <a:solidFill>
                  <a:schemeClr val="dk1"/>
                </a:solidFill>
              </a:rPr>
              <a:t>cambiamento climatico</a:t>
            </a:r>
            <a:r>
              <a:rPr lang="en" sz="1900">
                <a:solidFill>
                  <a:schemeClr val="dk1"/>
                </a:solidFill>
              </a:rPr>
              <a:t> e del progressivo riscaldamento globale costituiscono un’ulteriore causa di destabilizzazione, incidono sullo sviluppo economico-sociale, </a:t>
            </a:r>
            <a:r>
              <a:rPr lang="en" sz="1900" b="1">
                <a:solidFill>
                  <a:schemeClr val="dk1"/>
                </a:solidFill>
              </a:rPr>
              <a:t>alimentano conflitti</a:t>
            </a:r>
            <a:r>
              <a:rPr lang="en" sz="1900">
                <a:solidFill>
                  <a:schemeClr val="dk1"/>
                </a:solidFill>
              </a:rPr>
              <a:t> e flussi migratori, inaspriscono le minacce e aumentano la pressione sulle risorse naturali”.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9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Diversi studi</a:t>
            </a:r>
            <a:r>
              <a:rPr lang="en" sz="1900">
                <a:solidFill>
                  <a:schemeClr val="dk1"/>
                </a:solidFill>
              </a:rPr>
              <a:t> indicano che le cause profonde dei fenomeni che il nostro Paese tenta di stabilizzare sono da ricercare nelle diseguaglianze economiche e nel deterioramento ambientale, entrambi effetti della stessa attività estrattiva che le Forze Armate hanno il compito di difendere. 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14103" y="172450"/>
            <a:ext cx="8701622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 dirty="0"/>
              <a:t>Conclusioni</a:t>
            </a:r>
            <a:endParaRPr b="1" dirty="0"/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245327" y="743125"/>
            <a:ext cx="8149311" cy="337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900" dirty="0">
                <a:solidFill>
                  <a:schemeClr val="dk1"/>
                </a:solidFill>
              </a:rPr>
              <a:t>Con un trend inverso a quello previsto dalla decarbonizzazione, la spesa italiana per le missioni “fossili” è cresciuta dal 2019, senza un vero dibattito sugli “interessi nazionali”.</a:t>
            </a: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dirty="0">
                <a:solidFill>
                  <a:schemeClr val="dk1"/>
                </a:solidFill>
              </a:rPr>
              <a:t>Questo dispiegamento conferma i</a:t>
            </a:r>
            <a:r>
              <a:rPr lang="en" sz="1900" dirty="0">
                <a:solidFill>
                  <a:schemeClr val="dk1"/>
                </a:solidFill>
                <a:highlight>
                  <a:srgbClr val="FFFFFF"/>
                </a:highlight>
              </a:rPr>
              <a:t>l </a:t>
            </a:r>
            <a:r>
              <a:rPr lang="en" sz="1900" b="1" dirty="0">
                <a:solidFill>
                  <a:schemeClr val="dk1"/>
                </a:solidFill>
                <a:highlight>
                  <a:srgbClr val="FFFFFF"/>
                </a:highlight>
              </a:rPr>
              <a:t>peso degli interessi fossili</a:t>
            </a:r>
            <a:r>
              <a:rPr lang="en" sz="1900" dirty="0">
                <a:solidFill>
                  <a:schemeClr val="dk1"/>
                </a:solidFill>
                <a:highlight>
                  <a:srgbClr val="FFFFFF"/>
                </a:highlight>
              </a:rPr>
              <a:t> nella politica italiana, ma anche il </a:t>
            </a:r>
            <a:r>
              <a:rPr lang="en" sz="1900" b="1" dirty="0">
                <a:solidFill>
                  <a:schemeClr val="dk1"/>
                </a:solidFill>
                <a:highlight>
                  <a:srgbClr val="FFFFFF"/>
                </a:highlight>
              </a:rPr>
              <a:t>fallimento della transizione energetica</a:t>
            </a:r>
            <a:r>
              <a:rPr lang="en" sz="1900" dirty="0">
                <a:solidFill>
                  <a:schemeClr val="dk1"/>
                </a:solidFill>
                <a:highlight>
                  <a:srgbClr val="FFFFFF"/>
                </a:highlight>
              </a:rPr>
              <a:t> del nostro Paese.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dirty="0">
                <a:solidFill>
                  <a:schemeClr val="dk1"/>
                </a:solidFill>
                <a:highlight>
                  <a:srgbClr val="FFFFFF"/>
                </a:highlight>
              </a:rPr>
              <a:t>Una scelta che minaccia il clima ma anche la pace, perché la militarizzazione delle aree di crisi aumenta le tensioni in aree già instabili. </a:t>
            </a:r>
            <a:endParaRPr sz="19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52b6a65c29_0_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/>
              <a:t>Conclusioni/2</a:t>
            </a:r>
            <a:endParaRPr b="1"/>
          </a:p>
        </p:txBody>
      </p:sp>
      <p:sp>
        <p:nvSpPr>
          <p:cNvPr id="196" name="Google Shape;196;g252b6a65c29_0_26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Greenpeace chiede che l’Italia smetta 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di investire nella difesa militare degli 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interessi dell’industria di gas e petrolio - 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come previsto, del resto, dagli impegni 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internazionali per la transizione 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energetica firmati dal nostro Paese.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(in foto, l’azione di Greenpeace al porto di La Spezia, 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22 dicembre 2021)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97" name="Google Shape;197;g252b6a65c29_0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4469" y="38021"/>
            <a:ext cx="4568176" cy="297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252b6a65c29_0_26"/>
          <p:cNvPicPr preferRelativeResize="0"/>
          <p:nvPr/>
        </p:nvPicPr>
        <p:blipFill rotWithShape="1">
          <a:blip r:embed="rId4">
            <a:alphaModFix/>
          </a:blip>
          <a:srcRect l="5713" t="17676" b="12344"/>
          <a:stretch/>
        </p:blipFill>
        <p:spPr>
          <a:xfrm>
            <a:off x="4864475" y="3013075"/>
            <a:ext cx="4568174" cy="18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1df301478f_0_8"/>
          <p:cNvSpPr txBox="1">
            <a:spLocks noGrp="1"/>
          </p:cNvSpPr>
          <p:nvPr>
            <p:ph type="title"/>
          </p:nvPr>
        </p:nvSpPr>
        <p:spPr>
          <a:xfrm>
            <a:off x="31175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/>
              <a:t>Tassa sugli extra profitti dell’industria militare</a:t>
            </a:r>
            <a:endParaRPr b="1"/>
          </a:p>
        </p:txBody>
      </p:sp>
      <p:sp>
        <p:nvSpPr>
          <p:cNvPr id="204" name="Google Shape;204;g31df301478f_0_8"/>
          <p:cNvSpPr txBox="1">
            <a:spLocks noGrp="1"/>
          </p:cNvSpPr>
          <p:nvPr>
            <p:ph type="body" idx="1"/>
          </p:nvPr>
        </p:nvSpPr>
        <p:spPr>
          <a:xfrm>
            <a:off x="364950" y="11372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1"/>
                </a:solidFill>
              </a:rPr>
              <a:t>Mentre in Medio Oriente, in Ucraina e negli altri conflitti armati continuano le stragi di civili, mentre in Italia e nel mondo aumentano le disuguaglianze e la povertà, l’industria bellica sta incassando profitti record. </a:t>
            </a:r>
            <a:br>
              <a:rPr lang="en" sz="1900">
                <a:solidFill>
                  <a:schemeClr val="dk1"/>
                </a:solidFill>
              </a:rPr>
            </a:br>
            <a:r>
              <a:rPr lang="en" sz="1900">
                <a:solidFill>
                  <a:schemeClr val="dk1"/>
                </a:solidFill>
              </a:rPr>
              <a:t>Nel 2022, anno dell’invasione russa dell’Ucraina, i profitti (in termini di utile netto) delle 10 principali aziende esportatrici di armi sono </a:t>
            </a:r>
            <a:r>
              <a:rPr lang="en" sz="1900" b="1">
                <a:solidFill>
                  <a:schemeClr val="dk1"/>
                </a:solidFill>
              </a:rPr>
              <a:t>cresciuti del 68%</a:t>
            </a:r>
            <a:r>
              <a:rPr lang="en" sz="1900">
                <a:solidFill>
                  <a:schemeClr val="dk1"/>
                </a:solidFill>
              </a:rPr>
              <a:t> rispetto al 2021, mentre nel 2023 sono aumentati del </a:t>
            </a:r>
            <a:r>
              <a:rPr lang="en" sz="1900" b="1">
                <a:solidFill>
                  <a:schemeClr val="dk1"/>
                </a:solidFill>
              </a:rPr>
              <a:t>45%</a:t>
            </a:r>
            <a:r>
              <a:rPr lang="en" sz="1900">
                <a:solidFill>
                  <a:schemeClr val="dk1"/>
                </a:solidFill>
              </a:rPr>
              <a:t>. </a:t>
            </a:r>
            <a:br>
              <a:rPr lang="en" sz="1900">
                <a:solidFill>
                  <a:schemeClr val="dk1"/>
                </a:solidFill>
              </a:rPr>
            </a:br>
            <a:r>
              <a:rPr lang="en" sz="1900">
                <a:solidFill>
                  <a:schemeClr val="dk1"/>
                </a:solidFill>
              </a:rPr>
              <a:t>Per il 2024 sappiamo solo che Leonardo nel primo semestre ha visto i suoi profitti crescere </a:t>
            </a:r>
            <a:r>
              <a:rPr lang="en" sz="1900">
                <a:solidFill>
                  <a:schemeClr val="dk1"/>
                </a:solidFill>
                <a:highlight>
                  <a:srgbClr val="FFFFFF"/>
                </a:highlight>
              </a:rPr>
              <a:t>del </a:t>
            </a:r>
            <a:r>
              <a:rPr lang="en" sz="1900" b="1">
                <a:solidFill>
                  <a:schemeClr val="dk1"/>
                </a:solidFill>
                <a:highlight>
                  <a:srgbClr val="FFFFFF"/>
                </a:highlight>
              </a:rPr>
              <a:t>167%</a:t>
            </a:r>
            <a:r>
              <a:rPr lang="en" sz="1900">
                <a:solidFill>
                  <a:schemeClr val="dk1"/>
                </a:solidFill>
              </a:rPr>
              <a:t> </a:t>
            </a:r>
            <a:r>
              <a:rPr lang="en" sz="1900">
                <a:solidFill>
                  <a:schemeClr val="dk1"/>
                </a:solidFill>
                <a:highlight>
                  <a:srgbClr val="FFFFFF"/>
                </a:highlight>
              </a:rPr>
              <a:t>rispetto allo stesso periodo 2023. </a:t>
            </a:r>
            <a:br>
              <a:rPr lang="en" sz="19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900">
                <a:solidFill>
                  <a:schemeClr val="dk1"/>
                </a:solidFill>
              </a:rPr>
              <a:t>Per restituire alla collettività parte dei finanziamenti pubblici dirottati sulle armi, chiediamo di tassare gli extra profitti dell’industria bellica.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529cbd00d9_0_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/>
              <a:t>Fonti principali</a:t>
            </a:r>
            <a:endParaRPr b="1"/>
          </a:p>
        </p:txBody>
      </p:sp>
      <p:sp>
        <p:nvSpPr>
          <p:cNvPr id="69" name="Google Shape;69;g2529cbd00d9_0_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7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Relazione analitica sulle missioni internazionali in corso, presentata ogni anno dal governo al Parlamento;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Deliberazione del Consiglio dei ministri in merito alla partecipazione dell’Italia a ulteriori missioni internazionali;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Audizioni parlamentari dei vertici politici e militari della Difesa;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Documento programmatico pluriennale della Difesa, presentato ogni anno al Parlamento</a:t>
            </a:r>
            <a:r>
              <a:rPr lang="en" sz="2000">
                <a:solidFill>
                  <a:srgbClr val="2B2B2B"/>
                </a:solidFill>
              </a:rPr>
              <a:t>.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0ff200966e_0_43"/>
          <p:cNvSpPr txBox="1">
            <a:spLocks noGrp="1"/>
          </p:cNvSpPr>
          <p:nvPr>
            <p:ph type="title"/>
          </p:nvPr>
        </p:nvSpPr>
        <p:spPr>
          <a:xfrm>
            <a:off x="311700" y="111600"/>
            <a:ext cx="852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/>
              <a:t>Operazione Aspides, Mar Rosso</a:t>
            </a:r>
            <a:endParaRPr b="1"/>
          </a:p>
        </p:txBody>
      </p:sp>
      <p:sp>
        <p:nvSpPr>
          <p:cNvPr id="75" name="Google Shape;75;g30ff200966e_0_43"/>
          <p:cNvSpPr txBox="1">
            <a:spLocks noGrp="1"/>
          </p:cNvSpPr>
          <p:nvPr>
            <p:ph type="body" idx="1"/>
          </p:nvPr>
        </p:nvSpPr>
        <p:spPr>
          <a:xfrm>
            <a:off x="311700" y="410365"/>
            <a:ext cx="8520600" cy="4624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Op. Aspides, istituita dalla UE nel febbraio 2024, tutela del commercio marittimo.</a:t>
            </a:r>
            <a:br>
              <a:rPr lang="en" dirty="0">
                <a:solidFill>
                  <a:schemeClr val="dk1"/>
                </a:solidFill>
              </a:rPr>
            </a:br>
            <a:br>
              <a:rPr lang="en" sz="600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Il Canale di Suez è </a:t>
            </a:r>
            <a:r>
              <a:rPr lang="en" b="1" dirty="0">
                <a:solidFill>
                  <a:schemeClr val="dk1"/>
                </a:solidFill>
              </a:rPr>
              <a:t>strategico per le importazioni europee di gas e petrolio</a:t>
            </a:r>
            <a:r>
              <a:rPr lang="en" dirty="0">
                <a:solidFill>
                  <a:schemeClr val="dk1"/>
                </a:solidFill>
              </a:rPr>
              <a:t>, in particolare per l’Italia: </a:t>
            </a:r>
            <a:r>
              <a:rPr lang="en" b="1" dirty="0">
                <a:solidFill>
                  <a:schemeClr val="dk1"/>
                </a:solidFill>
              </a:rPr>
              <a:t>nel 2023 circa un terzo del nostro import</a:t>
            </a:r>
            <a:r>
              <a:rPr lang="en" dirty="0">
                <a:solidFill>
                  <a:schemeClr val="dk1"/>
                </a:solidFill>
              </a:rPr>
              <a:t> di greggio (27%) e di gas naturale liquefatto (34%). </a:t>
            </a:r>
            <a:br>
              <a:rPr lang="en" dirty="0">
                <a:solidFill>
                  <a:schemeClr val="dk1"/>
                </a:solidFill>
              </a:rPr>
            </a:br>
            <a:br>
              <a:rPr lang="en" sz="700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Ministro degli Esteri Antonio Tajani (Senato, dicembre 2023): “Gli attacchi stanno mettendo a rischio una delle rotte commerciali più importanti al mondo, soprattutto per quanto riguarda i </a:t>
            </a:r>
            <a:r>
              <a:rPr lang="en" b="1" dirty="0">
                <a:solidFill>
                  <a:schemeClr val="dk1"/>
                </a:solidFill>
              </a:rPr>
              <a:t>rifornimenti energetici</a:t>
            </a:r>
            <a:r>
              <a:rPr lang="en" dirty="0">
                <a:solidFill>
                  <a:schemeClr val="dk1"/>
                </a:solidFill>
              </a:rPr>
              <a:t> dell’Europa meridionale”.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La Relazione governativa (febbraio 2024): “</a:t>
            </a:r>
            <a:r>
              <a:rPr lang="en" dirty="0">
                <a:solidFill>
                  <a:srgbClr val="222222"/>
                </a:solidFill>
                <a:highlight>
                  <a:srgbClr val="FFFFFF"/>
                </a:highlight>
              </a:rPr>
              <a:t>Una menzione particolare merita </a:t>
            </a:r>
            <a:r>
              <a:rPr lang="en" b="1" dirty="0">
                <a:solidFill>
                  <a:srgbClr val="222222"/>
                </a:solidFill>
                <a:highlight>
                  <a:srgbClr val="FFFFFF"/>
                </a:highlight>
              </a:rPr>
              <a:t>il tema della sicurezza energetica</a:t>
            </a:r>
            <a:r>
              <a:rPr lang="en" dirty="0">
                <a:solidFill>
                  <a:srgbClr val="222222"/>
                </a:solidFill>
                <a:highlight>
                  <a:srgbClr val="FFFFFF"/>
                </a:highlight>
              </a:rPr>
              <a:t>, che è diventata prioritario aspetto da attenzionare in ragione del ri-orientamento dei nostri approvvigionamenti – in conseguenza della crisi russo-Ucraina – e degli attacchi alle relative infrastrutture (Nord Stream 2), nonché </a:t>
            </a:r>
            <a:r>
              <a:rPr lang="en" b="1" dirty="0">
                <a:solidFill>
                  <a:srgbClr val="222222"/>
                </a:solidFill>
                <a:highlight>
                  <a:srgbClr val="FFFFFF"/>
                </a:highlight>
              </a:rPr>
              <a:t>delle</a:t>
            </a:r>
            <a:r>
              <a:rPr lang="en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" b="1" dirty="0">
                <a:solidFill>
                  <a:srgbClr val="222222"/>
                </a:solidFill>
                <a:highlight>
                  <a:srgbClr val="FFFFFF"/>
                </a:highlight>
              </a:rPr>
              <a:t>minacce alla sicurezza della navigazione nel Mar Rosso</a:t>
            </a:r>
            <a:r>
              <a:rPr lang="en" dirty="0">
                <a:solidFill>
                  <a:srgbClr val="222222"/>
                </a:solidFill>
                <a:highlight>
                  <a:srgbClr val="FFFFFF"/>
                </a:highlight>
              </a:rPr>
              <a:t> e nel Golfo di Aden</a:t>
            </a:r>
            <a:r>
              <a:rPr lang="en" dirty="0">
                <a:solidFill>
                  <a:schemeClr val="dk1"/>
                </a:solidFill>
              </a:rPr>
              <a:t>”.</a:t>
            </a:r>
            <a:br>
              <a:rPr lang="en" dirty="0">
                <a:solidFill>
                  <a:schemeClr val="dk1"/>
                </a:solidFill>
              </a:rPr>
            </a:br>
            <a:endParaRPr sz="9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>
                <a:solidFill>
                  <a:schemeClr val="dk1"/>
                </a:solidFill>
              </a:rPr>
              <a:t>Costi 2024: 42,6 milioni di euro (includendo anche Atalanta ed EMASoH).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>
            <a:spLocks noGrp="1"/>
          </p:cNvSpPr>
          <p:nvPr>
            <p:ph type="title"/>
          </p:nvPr>
        </p:nvSpPr>
        <p:spPr>
          <a:xfrm>
            <a:off x="200700" y="140400"/>
            <a:ext cx="86334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20" b="1"/>
              <a:t>Golfo di Guinea</a:t>
            </a:r>
            <a:endParaRPr sz="2520" b="1"/>
          </a:p>
        </p:txBody>
      </p:sp>
      <p:sp>
        <p:nvSpPr>
          <p:cNvPr id="81" name="Google Shape;81;p4"/>
          <p:cNvSpPr txBox="1">
            <a:spLocks noGrp="1"/>
          </p:cNvSpPr>
          <p:nvPr>
            <p:ph type="body" idx="1"/>
          </p:nvPr>
        </p:nvSpPr>
        <p:spPr>
          <a:xfrm>
            <a:off x="184950" y="667025"/>
            <a:ext cx="9480600" cy="44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855"/>
              <a:buNone/>
            </a:pPr>
            <a:r>
              <a:rPr lang="en" sz="1900">
                <a:solidFill>
                  <a:schemeClr val="dk1"/>
                </a:solidFill>
              </a:rPr>
              <a:t>Primo compito dell’operazione Gabinia, Golfo di Guinea: </a:t>
            </a:r>
            <a:br>
              <a:rPr lang="en" sz="1900">
                <a:solidFill>
                  <a:schemeClr val="dk1"/>
                </a:solidFill>
              </a:rPr>
            </a:br>
            <a:r>
              <a:rPr lang="en" sz="1900">
                <a:solidFill>
                  <a:schemeClr val="dk1"/>
                </a:solidFill>
              </a:rPr>
              <a:t>“proteggere gli </a:t>
            </a:r>
            <a:r>
              <a:rPr lang="en" sz="1900" b="1">
                <a:solidFill>
                  <a:schemeClr val="dk1"/>
                </a:solidFill>
              </a:rPr>
              <a:t>asset estrattivi di Eni</a:t>
            </a:r>
            <a:r>
              <a:rPr lang="en" sz="1900">
                <a:solidFill>
                  <a:schemeClr val="dk1"/>
                </a:solidFill>
              </a:rPr>
              <a:t>, operando in </a:t>
            </a:r>
            <a:br>
              <a:rPr lang="en" sz="1900">
                <a:solidFill>
                  <a:schemeClr val="dk1"/>
                </a:solidFill>
              </a:rPr>
            </a:br>
            <a:r>
              <a:rPr lang="en" sz="1900">
                <a:solidFill>
                  <a:schemeClr val="dk1"/>
                </a:solidFill>
              </a:rPr>
              <a:t>acque internazionali”. (Nigeria e Ghana)</a:t>
            </a:r>
            <a:endParaRPr sz="1000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855"/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855"/>
              <a:buNone/>
            </a:pPr>
            <a:r>
              <a:rPr lang="en" sz="1900">
                <a:solidFill>
                  <a:schemeClr val="dk1"/>
                </a:solidFill>
              </a:rPr>
              <a:t>L’allora ministro della Difesa Lorenzo Guerini nel 2020: </a:t>
            </a:r>
            <a:br>
              <a:rPr lang="en" sz="1900">
                <a:solidFill>
                  <a:schemeClr val="dk1"/>
                </a:solidFill>
              </a:rPr>
            </a:br>
            <a:r>
              <a:rPr lang="en" sz="1900">
                <a:solidFill>
                  <a:schemeClr val="dk1"/>
                </a:solidFill>
              </a:rPr>
              <a:t>il Golfo di Guinea “è oggetto di un crescente interesse </a:t>
            </a:r>
            <a:br>
              <a:rPr lang="en" sz="1900">
                <a:solidFill>
                  <a:schemeClr val="dk1"/>
                </a:solidFill>
              </a:rPr>
            </a:br>
            <a:r>
              <a:rPr lang="en" sz="1900">
                <a:solidFill>
                  <a:schemeClr val="dk1"/>
                </a:solidFill>
              </a:rPr>
              <a:t>nazionale in materia di approvvigionamento di </a:t>
            </a:r>
            <a:r>
              <a:rPr lang="en" sz="1900" b="1">
                <a:solidFill>
                  <a:schemeClr val="dk1"/>
                </a:solidFill>
              </a:rPr>
              <a:t>risorse </a:t>
            </a:r>
            <a:br>
              <a:rPr lang="en" sz="1900" b="1">
                <a:solidFill>
                  <a:schemeClr val="dk1"/>
                </a:solidFill>
              </a:rPr>
            </a:br>
            <a:r>
              <a:rPr lang="en" sz="1900" b="1">
                <a:solidFill>
                  <a:schemeClr val="dk1"/>
                </a:solidFill>
              </a:rPr>
              <a:t>energetiche.</a:t>
            </a:r>
            <a:r>
              <a:rPr lang="en" sz="1900">
                <a:solidFill>
                  <a:schemeClr val="dk1"/>
                </a:solidFill>
              </a:rPr>
              <a:t> Rileva in tal senso la presenza strutturata </a:t>
            </a:r>
            <a:br>
              <a:rPr lang="en" sz="1900">
                <a:solidFill>
                  <a:schemeClr val="dk1"/>
                </a:solidFill>
              </a:rPr>
            </a:br>
            <a:r>
              <a:rPr lang="en" sz="1900">
                <a:solidFill>
                  <a:schemeClr val="dk1"/>
                </a:solidFill>
              </a:rPr>
              <a:t>di </a:t>
            </a:r>
            <a:r>
              <a:rPr lang="en" sz="1900" b="1">
                <a:solidFill>
                  <a:schemeClr val="dk1"/>
                </a:solidFill>
              </a:rPr>
              <a:t>Eni</a:t>
            </a:r>
            <a:r>
              <a:rPr lang="en" sz="1900">
                <a:solidFill>
                  <a:schemeClr val="dk1"/>
                </a:solidFill>
              </a:rPr>
              <a:t>”. </a:t>
            </a:r>
            <a:br>
              <a:rPr lang="en" sz="1000">
                <a:solidFill>
                  <a:schemeClr val="dk1"/>
                </a:solidFill>
              </a:rPr>
            </a:br>
            <a:br>
              <a:rPr lang="en" sz="1000">
                <a:solidFill>
                  <a:schemeClr val="dk1"/>
                </a:solidFill>
              </a:rPr>
            </a:br>
            <a:r>
              <a:rPr lang="en" sz="1900">
                <a:solidFill>
                  <a:schemeClr val="dk1"/>
                </a:solidFill>
              </a:rPr>
              <a:t>Missione antipirateria: secondo </a:t>
            </a:r>
            <a:r>
              <a:rPr lang="en" sz="1900" u="sng">
                <a:solidFill>
                  <a:srgbClr val="6FA8D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 dossier del Parlamento </a:t>
            </a:r>
            <a:br>
              <a:rPr lang="en" sz="1900" u="sng">
                <a:solidFill>
                  <a:srgbClr val="6FA8D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" sz="1900" u="sng">
                <a:solidFill>
                  <a:srgbClr val="6FA8D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italiano (2021)</a:t>
            </a:r>
            <a:r>
              <a:rPr lang="en" sz="1900">
                <a:solidFill>
                  <a:schemeClr val="dk1"/>
                </a:solidFill>
              </a:rPr>
              <a:t>, circa il 23% degli assalti dei pirati nell’area</a:t>
            </a:r>
            <a:br>
              <a:rPr lang="en" sz="1900">
                <a:solidFill>
                  <a:schemeClr val="dk1"/>
                </a:solidFill>
              </a:rPr>
            </a:br>
            <a:r>
              <a:rPr lang="en" sz="1900">
                <a:solidFill>
                  <a:schemeClr val="dk1"/>
                </a:solidFill>
              </a:rPr>
              <a:t>è contro navi con </a:t>
            </a:r>
            <a:r>
              <a:rPr lang="en" sz="1900" b="1">
                <a:solidFill>
                  <a:schemeClr val="dk1"/>
                </a:solidFill>
              </a:rPr>
              <a:t>carichi energetici</a:t>
            </a:r>
            <a:r>
              <a:rPr lang="en" sz="1900">
                <a:solidFill>
                  <a:schemeClr val="dk1"/>
                </a:solidFill>
              </a:rPr>
              <a:t>.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855"/>
              <a:buNone/>
            </a:pPr>
            <a:endParaRPr sz="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855"/>
              <a:buNone/>
            </a:pPr>
            <a:r>
              <a:rPr lang="en" sz="1900">
                <a:solidFill>
                  <a:schemeClr val="dk1"/>
                </a:solidFill>
              </a:rPr>
              <a:t>Spesa 2024: 11,8 milioni di euro.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855"/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855"/>
              <a:buNone/>
            </a:pPr>
            <a:br>
              <a:rPr lang="en" sz="1600">
                <a:solidFill>
                  <a:schemeClr val="dk1"/>
                </a:solidFill>
              </a:rPr>
            </a:br>
            <a:endParaRPr sz="1600">
              <a:solidFill>
                <a:schemeClr val="dk1"/>
              </a:solidFill>
            </a:endParaRPr>
          </a:p>
        </p:txBody>
      </p:sp>
      <p:pic>
        <p:nvPicPr>
          <p:cNvPr id="82" name="Google Shape;8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3680" y="2854479"/>
            <a:ext cx="3807225" cy="233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4109" y="-154750"/>
            <a:ext cx="3807224" cy="3116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529cbd00d9_0_1"/>
          <p:cNvSpPr txBox="1">
            <a:spLocks noGrp="1"/>
          </p:cNvSpPr>
          <p:nvPr>
            <p:ph type="title"/>
          </p:nvPr>
        </p:nvSpPr>
        <p:spPr>
          <a:xfrm>
            <a:off x="311700" y="195500"/>
            <a:ext cx="85206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/>
              <a:t>Operazione Atalanta</a:t>
            </a:r>
            <a:endParaRPr b="1"/>
          </a:p>
        </p:txBody>
      </p:sp>
      <p:sp>
        <p:nvSpPr>
          <p:cNvPr id="89" name="Google Shape;89;g2529cbd00d9_0_1"/>
          <p:cNvSpPr txBox="1">
            <a:spLocks noGrp="1"/>
          </p:cNvSpPr>
          <p:nvPr>
            <p:ph type="body" idx="1"/>
          </p:nvPr>
        </p:nvSpPr>
        <p:spPr>
          <a:xfrm>
            <a:off x="311700" y="744125"/>
            <a:ext cx="8735700" cy="4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900">
                <a:solidFill>
                  <a:schemeClr val="dk1"/>
                </a:solidFill>
              </a:rPr>
              <a:t>Dal 2008, Operazione antipirateria UE nel Golfo di Aden e nell’Oceano indiano.</a:t>
            </a:r>
            <a:br>
              <a:rPr lang="en" sz="1900">
                <a:solidFill>
                  <a:schemeClr val="dk1"/>
                </a:solidFill>
              </a:rPr>
            </a:br>
            <a:r>
              <a:rPr lang="en" sz="1900">
                <a:solidFill>
                  <a:schemeClr val="dk1"/>
                </a:solidFill>
              </a:rPr>
              <a:t>Nel 2007, il 24 per cento dei bersagli dei pirati erano </a:t>
            </a:r>
            <a:r>
              <a:rPr lang="en" sz="1900" b="1">
                <a:solidFill>
                  <a:schemeClr val="dk1"/>
                </a:solidFill>
              </a:rPr>
              <a:t>petroliere</a:t>
            </a:r>
            <a:r>
              <a:rPr lang="en" sz="1900">
                <a:solidFill>
                  <a:schemeClr val="dk1"/>
                </a:solidFill>
              </a:rPr>
              <a:t>, </a:t>
            </a:r>
            <a:r>
              <a:rPr lang="en" sz="1900" b="1">
                <a:solidFill>
                  <a:schemeClr val="dk1"/>
                </a:solidFill>
              </a:rPr>
              <a:t>gasiere</a:t>
            </a:r>
            <a:r>
              <a:rPr lang="en" sz="1900">
                <a:solidFill>
                  <a:schemeClr val="dk1"/>
                </a:solidFill>
              </a:rPr>
              <a:t>, </a:t>
            </a:r>
            <a:r>
              <a:rPr lang="en" sz="1900" b="1">
                <a:solidFill>
                  <a:schemeClr val="dk1"/>
                </a:solidFill>
              </a:rPr>
              <a:t>carboniere</a:t>
            </a:r>
            <a:r>
              <a:rPr lang="en" sz="1900">
                <a:solidFill>
                  <a:schemeClr val="dk1"/>
                </a:solidFill>
              </a:rPr>
              <a:t> o altre navi con carico “energetico” (studio Ce.Mi.S.S.)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" sz="1000">
                <a:solidFill>
                  <a:schemeClr val="dk1"/>
                </a:solidFill>
              </a:rPr>
            </a:br>
            <a:r>
              <a:rPr lang="en" sz="1900">
                <a:solidFill>
                  <a:schemeClr val="dk1"/>
                </a:solidFill>
              </a:rPr>
              <a:t>NATO: “proteggendo importanti rotte marittime”, </a:t>
            </a:r>
            <a:br>
              <a:rPr lang="en" sz="1900">
                <a:solidFill>
                  <a:schemeClr val="dk1"/>
                </a:solidFill>
              </a:rPr>
            </a:br>
            <a:r>
              <a:rPr lang="en" sz="1900">
                <a:solidFill>
                  <a:schemeClr val="dk1"/>
                </a:solidFill>
              </a:rPr>
              <a:t>“le operazioni anti-pirateria contribuiscono alla </a:t>
            </a:r>
            <a:br>
              <a:rPr lang="en" sz="1900">
                <a:solidFill>
                  <a:schemeClr val="dk1"/>
                </a:solidFill>
              </a:rPr>
            </a:br>
            <a:r>
              <a:rPr lang="en" sz="1900" b="1">
                <a:solidFill>
                  <a:schemeClr val="dk1"/>
                </a:solidFill>
              </a:rPr>
              <a:t>sicurezza energetica</a:t>
            </a:r>
            <a:r>
              <a:rPr lang="en" sz="1900">
                <a:solidFill>
                  <a:schemeClr val="dk1"/>
                </a:solidFill>
              </a:rPr>
              <a:t>”. </a:t>
            </a:r>
            <a:br>
              <a:rPr lang="en" sz="1000">
                <a:solidFill>
                  <a:schemeClr val="dk1"/>
                </a:solidFill>
              </a:rPr>
            </a:b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None/>
            </a:pPr>
            <a:r>
              <a:rPr lang="en" sz="2000">
                <a:solidFill>
                  <a:schemeClr val="dk1"/>
                </a:solidFill>
              </a:rPr>
              <a:t>Relazione 2023 in riferimento alle “crescenti 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minacce alla navigazione nel Golfo di Aden”: 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gli Houthi “non hanno mancato di prendere di 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mira le navi cargo che assicurano le esportazioni 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di </a:t>
            </a:r>
            <a:r>
              <a:rPr lang="en" sz="2000" b="1">
                <a:solidFill>
                  <a:schemeClr val="dk1"/>
                </a:solidFill>
              </a:rPr>
              <a:t>gas e petrolio</a:t>
            </a:r>
            <a:r>
              <a:rPr lang="en" sz="2000">
                <a:solidFill>
                  <a:schemeClr val="dk1"/>
                </a:solidFill>
              </a:rPr>
              <a:t>”.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 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90" name="Google Shape;90;g2529cbd00d9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4900" y="1714892"/>
            <a:ext cx="3267675" cy="269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"/>
          <p:cNvSpPr txBox="1">
            <a:spLocks noGrp="1"/>
          </p:cNvSpPr>
          <p:nvPr>
            <p:ph type="title"/>
          </p:nvPr>
        </p:nvSpPr>
        <p:spPr>
          <a:xfrm>
            <a:off x="182650" y="332650"/>
            <a:ext cx="86130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/>
              <a:t>Stretto di Hormuz</a:t>
            </a:r>
            <a:endParaRPr b="1"/>
          </a:p>
        </p:txBody>
      </p:sp>
      <p:sp>
        <p:nvSpPr>
          <p:cNvPr id="96" name="Google Shape;96;p8"/>
          <p:cNvSpPr txBox="1">
            <a:spLocks noGrp="1"/>
          </p:cNvSpPr>
          <p:nvPr>
            <p:ph type="body" idx="1"/>
          </p:nvPr>
        </p:nvSpPr>
        <p:spPr>
          <a:xfrm>
            <a:off x="182650" y="1017725"/>
            <a:ext cx="8847600" cy="3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51"/>
              <a:buNone/>
            </a:pPr>
            <a:r>
              <a:rPr lang="en" dirty="0">
                <a:solidFill>
                  <a:schemeClr val="dk1"/>
                </a:solidFill>
              </a:rPr>
              <a:t>Nel 2020 alcuni Paesi UE hanno lanciato la </a:t>
            </a:r>
            <a:r>
              <a:rPr lang="en" b="1" dirty="0">
                <a:solidFill>
                  <a:schemeClr val="dk1"/>
                </a:solidFill>
              </a:rPr>
              <a:t>European Maritime Awareness in the Strait of Hormuz</a:t>
            </a:r>
            <a:r>
              <a:rPr lang="en" dirty="0">
                <a:solidFill>
                  <a:schemeClr val="dk1"/>
                </a:solidFill>
              </a:rPr>
              <a:t> (EMASoH), istituita “a seguito delle azioni di sabotaggio ai danni di </a:t>
            </a:r>
            <a:r>
              <a:rPr lang="en" b="1" dirty="0">
                <a:solidFill>
                  <a:schemeClr val="dk1"/>
                </a:solidFill>
              </a:rPr>
              <a:t>petroliere</a:t>
            </a:r>
            <a:r>
              <a:rPr lang="en" dirty="0">
                <a:solidFill>
                  <a:schemeClr val="dk1"/>
                </a:solidFill>
              </a:rPr>
              <a:t> nello Stretto di Hormuz, da cui passa circa un terzo del </a:t>
            </a:r>
            <a:r>
              <a:rPr lang="en" b="1" dirty="0">
                <a:solidFill>
                  <a:schemeClr val="dk1"/>
                </a:solidFill>
              </a:rPr>
              <a:t>petrolio</a:t>
            </a:r>
            <a:r>
              <a:rPr lang="en" dirty="0">
                <a:solidFill>
                  <a:schemeClr val="dk1"/>
                </a:solidFill>
              </a:rPr>
              <a:t> movimentato via mare” (Relazione 2022).</a:t>
            </a:r>
            <a:br>
              <a:rPr lang="en" sz="900" dirty="0">
                <a:solidFill>
                  <a:schemeClr val="dk1"/>
                </a:solidFill>
              </a:rPr>
            </a:br>
            <a:br>
              <a:rPr lang="en" sz="900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La Delibera missioni 2021 definiva lo Stretto di Hormuz 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una “importante arteria marittima di </a:t>
            </a:r>
            <a:r>
              <a:rPr lang="en" b="1" dirty="0">
                <a:solidFill>
                  <a:schemeClr val="dk1"/>
                </a:solidFill>
              </a:rPr>
              <a:t>transito del petrolio</a:t>
            </a:r>
            <a:r>
              <a:rPr lang="en" dirty="0">
                <a:solidFill>
                  <a:schemeClr val="dk1"/>
                </a:solidFill>
              </a:rPr>
              <a:t>” 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e parlava di una “situazione di insicurezza e instabilità” 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che ha messo “a repentaglio </a:t>
            </a:r>
            <a:r>
              <a:rPr lang="en" b="1" dirty="0">
                <a:solidFill>
                  <a:schemeClr val="dk1"/>
                </a:solidFill>
              </a:rPr>
              <a:t>l’approvvigionamento </a:t>
            </a:r>
            <a:br>
              <a:rPr lang="en" b="1" dirty="0">
                <a:solidFill>
                  <a:schemeClr val="dk1"/>
                </a:solidFill>
              </a:rPr>
            </a:br>
            <a:r>
              <a:rPr lang="en" b="1" dirty="0">
                <a:solidFill>
                  <a:schemeClr val="dk1"/>
                </a:solidFill>
              </a:rPr>
              <a:t>commerciale ed energetico </a:t>
            </a:r>
            <a:r>
              <a:rPr lang="en" dirty="0">
                <a:solidFill>
                  <a:schemeClr val="dk1"/>
                </a:solidFill>
              </a:rPr>
              <a:t>con potenziali conseguenze 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economiche a livello mondiale”.</a:t>
            </a:r>
            <a:br>
              <a:rPr lang="en" dirty="0">
                <a:solidFill>
                  <a:schemeClr val="dk1"/>
                </a:solidFill>
              </a:rPr>
            </a:br>
            <a:br>
              <a:rPr lang="en" sz="1000" dirty="0">
                <a:solidFill>
                  <a:schemeClr val="dk1"/>
                </a:solidFill>
              </a:rPr>
            </a:br>
            <a:endParaRPr dirty="0">
              <a:solidFill>
                <a:srgbClr val="2B2B2B"/>
              </a:solidFill>
            </a:endParaRPr>
          </a:p>
        </p:txBody>
      </p:sp>
      <p:pic>
        <p:nvPicPr>
          <p:cNvPr id="97" name="Google Shape;97;p8"/>
          <p:cNvPicPr preferRelativeResize="0"/>
          <p:nvPr/>
        </p:nvPicPr>
        <p:blipFill rotWithShape="1">
          <a:blip r:embed="rId3">
            <a:alphaModFix/>
          </a:blip>
          <a:srcRect l="10472" t="2663" r="11720" b="14960"/>
          <a:stretch/>
        </p:blipFill>
        <p:spPr>
          <a:xfrm>
            <a:off x="6144768" y="2258569"/>
            <a:ext cx="3433572" cy="233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52b6a65c29_0_33"/>
          <p:cNvSpPr txBox="1">
            <a:spLocks noGrp="1"/>
          </p:cNvSpPr>
          <p:nvPr>
            <p:ph type="title"/>
          </p:nvPr>
        </p:nvSpPr>
        <p:spPr>
          <a:xfrm>
            <a:off x="253675" y="445025"/>
            <a:ext cx="8578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/>
              <a:t>Golfo Persico/ Iraq</a:t>
            </a:r>
            <a:endParaRPr b="1"/>
          </a:p>
        </p:txBody>
      </p:sp>
      <p:sp>
        <p:nvSpPr>
          <p:cNvPr id="103" name="Google Shape;103;g252b6a65c29_0_33"/>
          <p:cNvSpPr txBox="1">
            <a:spLocks noGrp="1"/>
          </p:cNvSpPr>
          <p:nvPr>
            <p:ph type="body" idx="1"/>
          </p:nvPr>
        </p:nvSpPr>
        <p:spPr>
          <a:xfrm>
            <a:off x="253675" y="1017725"/>
            <a:ext cx="8578500" cy="3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Guerini (2020): Il crollo del Paese “metterebbe a repentaglio la nostra </a:t>
            </a:r>
            <a:r>
              <a:rPr lang="en" b="1">
                <a:solidFill>
                  <a:schemeClr val="dk1"/>
                </a:solidFill>
              </a:rPr>
              <a:t>sicurezza energetica </a:t>
            </a:r>
            <a:r>
              <a:rPr lang="en">
                <a:solidFill>
                  <a:schemeClr val="dk1"/>
                </a:solidFill>
              </a:rPr>
              <a:t>essendo l’Iraq il nostro </a:t>
            </a:r>
            <a:r>
              <a:rPr lang="en" b="1">
                <a:solidFill>
                  <a:schemeClr val="dk1"/>
                </a:solidFill>
              </a:rPr>
              <a:t>primo fornitore di greggio</a:t>
            </a:r>
            <a:r>
              <a:rPr lang="en">
                <a:solidFill>
                  <a:schemeClr val="dk1"/>
                </a:solidFill>
              </a:rPr>
              <a:t>”.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L’attuale ministro della Difesa, Guido Crosetto,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ha definito il</a:t>
            </a:r>
            <a:r>
              <a:rPr lang="en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quadrante mediorientale </a:t>
            </a:r>
            <a:r>
              <a:rPr lang="en">
                <a:solidFill>
                  <a:schemeClr val="dk1"/>
                </a:solidFill>
              </a:rPr>
              <a:t>“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 rilevanza </a:t>
            </a:r>
            <a:b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strategica per l’interesse nazionale tanto per i </a:t>
            </a:r>
            <a:br>
              <a:rPr lang="en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legami storici che per l’</a:t>
            </a:r>
            <a:r>
              <a:rPr lang="en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approvvigionamento </a:t>
            </a:r>
            <a:br>
              <a:rPr lang="en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energetico</a:t>
            </a:r>
            <a:r>
              <a:rPr lang="en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(audizione maggio 2023)</a:t>
            </a:r>
            <a:br>
              <a:rPr lang="en" sz="1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" sz="1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>
                <a:solidFill>
                  <a:schemeClr val="dk1"/>
                </a:solidFill>
              </a:rPr>
              <a:t>Costo 2024 </a:t>
            </a:r>
            <a:r>
              <a:rPr lang="en" b="1">
                <a:solidFill>
                  <a:schemeClr val="dk1"/>
                </a:solidFill>
              </a:rPr>
              <a:t>Missione Nato</a:t>
            </a:r>
            <a:r>
              <a:rPr lang="en">
                <a:solidFill>
                  <a:schemeClr val="dk1"/>
                </a:solidFill>
              </a:rPr>
              <a:t>: 17,3 milioni di euro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Costo 2024 </a:t>
            </a:r>
            <a:r>
              <a:rPr lang="en" b="1">
                <a:solidFill>
                  <a:schemeClr val="dk1"/>
                </a:solidFill>
              </a:rPr>
              <a:t>Coalizione globale anti-Isis</a:t>
            </a:r>
            <a:r>
              <a:rPr lang="en">
                <a:solidFill>
                  <a:schemeClr val="dk1"/>
                </a:solidFill>
              </a:rPr>
              <a:t>: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242 milioni di euro.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4" name="Google Shape;104;g252b6a65c29_0_33"/>
          <p:cNvPicPr preferRelativeResize="0"/>
          <p:nvPr/>
        </p:nvPicPr>
        <p:blipFill rotWithShape="1">
          <a:blip r:embed="rId3">
            <a:alphaModFix/>
          </a:blip>
          <a:srcRect t="4204"/>
          <a:stretch/>
        </p:blipFill>
        <p:spPr>
          <a:xfrm>
            <a:off x="5401634" y="1828331"/>
            <a:ext cx="3963674" cy="257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ff200966e_0_14"/>
          <p:cNvSpPr txBox="1">
            <a:spLocks noGrp="1"/>
          </p:cNvSpPr>
          <p:nvPr>
            <p:ph type="title"/>
          </p:nvPr>
        </p:nvSpPr>
        <p:spPr>
          <a:xfrm>
            <a:off x="192750" y="445025"/>
            <a:ext cx="5600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/>
              <a:t>Mediterraneo Sicuro/Libia</a:t>
            </a:r>
            <a:endParaRPr b="1"/>
          </a:p>
        </p:txBody>
      </p:sp>
      <p:sp>
        <p:nvSpPr>
          <p:cNvPr id="110" name="Google Shape;110;g30ff200966e_0_14"/>
          <p:cNvSpPr txBox="1">
            <a:spLocks noGrp="1"/>
          </p:cNvSpPr>
          <p:nvPr>
            <p:ph type="body" idx="1"/>
          </p:nvPr>
        </p:nvSpPr>
        <p:spPr>
          <a:xfrm>
            <a:off x="131875" y="1152475"/>
            <a:ext cx="8700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 dirty="0">
                <a:solidFill>
                  <a:schemeClr val="dk1"/>
                </a:solidFill>
              </a:rPr>
              <a:t>La prima attività dell’operazione </a:t>
            </a:r>
            <a:r>
              <a:rPr lang="en" sz="1600" b="1" dirty="0">
                <a:solidFill>
                  <a:schemeClr val="dk1"/>
                </a:solidFill>
              </a:rPr>
              <a:t>Mediterraneo Sicuro</a:t>
            </a:r>
            <a:r>
              <a:rPr lang="en" sz="1600" dirty="0">
                <a:solidFill>
                  <a:schemeClr val="dk1"/>
                </a:solidFill>
              </a:rPr>
              <a:t>: </a:t>
            </a:r>
            <a:br>
              <a:rPr lang="en" sz="1600" dirty="0">
                <a:solidFill>
                  <a:schemeClr val="dk1"/>
                </a:solidFill>
              </a:rPr>
            </a:br>
            <a:r>
              <a:rPr lang="en" sz="1600" dirty="0">
                <a:solidFill>
                  <a:schemeClr val="dk1"/>
                </a:solidFill>
                <a:highlight>
                  <a:schemeClr val="lt1"/>
                </a:highlight>
              </a:rPr>
              <a:t>“sorveglianza e protezione delle </a:t>
            </a:r>
            <a:r>
              <a:rPr lang="en" sz="1600" b="1" dirty="0">
                <a:solidFill>
                  <a:schemeClr val="dk1"/>
                </a:solidFill>
                <a:highlight>
                  <a:schemeClr val="lt1"/>
                </a:highlight>
              </a:rPr>
              <a:t>piattaforme </a:t>
            </a:r>
            <a:r>
              <a:rPr lang="en" sz="1600" dirty="0">
                <a:solidFill>
                  <a:schemeClr val="dk1"/>
                </a:solidFill>
                <a:highlight>
                  <a:schemeClr val="lt1"/>
                </a:highlight>
              </a:rPr>
              <a:t>dell’</a:t>
            </a:r>
            <a:r>
              <a:rPr lang="en" sz="1600" b="1" dirty="0">
                <a:solidFill>
                  <a:schemeClr val="dk1"/>
                </a:solidFill>
                <a:highlight>
                  <a:schemeClr val="lt1"/>
                </a:highlight>
              </a:rPr>
              <a:t>Eni</a:t>
            </a:r>
            <a:r>
              <a:rPr lang="en" sz="1600" dirty="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br>
              <a:rPr lang="en" sz="1600" dirty="0">
                <a:solidFill>
                  <a:schemeClr val="dk1"/>
                </a:solidFill>
                <a:highlight>
                  <a:schemeClr val="lt1"/>
                </a:highlight>
              </a:rPr>
            </a:br>
            <a:r>
              <a:rPr lang="en" sz="1600" dirty="0">
                <a:solidFill>
                  <a:schemeClr val="dk1"/>
                </a:solidFill>
                <a:highlight>
                  <a:schemeClr val="lt1"/>
                </a:highlight>
              </a:rPr>
              <a:t>ubicate nelle acque internazionali prospicienti la costa </a:t>
            </a:r>
            <a:br>
              <a:rPr lang="en" sz="1600" dirty="0">
                <a:solidFill>
                  <a:schemeClr val="dk1"/>
                </a:solidFill>
                <a:highlight>
                  <a:schemeClr val="lt1"/>
                </a:highlight>
              </a:rPr>
            </a:br>
            <a:r>
              <a:rPr lang="it-IT" sz="1600" dirty="0">
                <a:solidFill>
                  <a:schemeClr val="dk1"/>
                </a:solidFill>
                <a:highlight>
                  <a:schemeClr val="lt1"/>
                </a:highlight>
              </a:rPr>
              <a:t>l</a:t>
            </a:r>
            <a:r>
              <a:rPr lang="en" sz="1600" dirty="0">
                <a:solidFill>
                  <a:schemeClr val="dk1"/>
                </a:solidFill>
                <a:highlight>
                  <a:schemeClr val="lt1"/>
                </a:highlight>
              </a:rPr>
              <a:t>ibica” </a:t>
            </a:r>
            <a:r>
              <a:rPr lang="en" sz="1600" dirty="0">
                <a:solidFill>
                  <a:schemeClr val="dk1"/>
                </a:solidFill>
              </a:rPr>
              <a:t>(le piattaforme di interesse nazionale sono 4).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 dirty="0">
                <a:solidFill>
                  <a:schemeClr val="dk1"/>
                </a:solidFill>
                <a:highlight>
                  <a:srgbClr val="FFFFFF"/>
                </a:highlight>
              </a:rPr>
              <a:t>La relazione governativa segnala che nel 2023 la missione </a:t>
            </a:r>
            <a:endParaRPr sz="16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 dirty="0">
                <a:solidFill>
                  <a:schemeClr val="dk1"/>
                </a:solidFill>
                <a:highlight>
                  <a:srgbClr val="FFFFFF"/>
                </a:highlight>
              </a:rPr>
              <a:t>Mediterraneo Sicuro ha contribuito anche «</a:t>
            </a:r>
            <a:r>
              <a:rPr lang="en" sz="1600" i="1" dirty="0">
                <a:solidFill>
                  <a:schemeClr val="dk1"/>
                </a:solidFill>
                <a:highlight>
                  <a:srgbClr val="FFFFFF"/>
                </a:highlight>
              </a:rPr>
              <a:t>alla sicurezza </a:t>
            </a:r>
            <a:endParaRPr sz="16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 i="1" dirty="0">
                <a:solidFill>
                  <a:schemeClr val="dk1"/>
                </a:solidFill>
                <a:highlight>
                  <a:srgbClr val="FFFFFF"/>
                </a:highlight>
              </a:rPr>
              <a:t>energetica e delle comunicazioni attraverso la protezione </a:t>
            </a:r>
            <a:endParaRPr sz="16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 i="1" dirty="0">
                <a:solidFill>
                  <a:schemeClr val="dk1"/>
                </a:solidFill>
                <a:highlight>
                  <a:srgbClr val="FFFFFF"/>
                </a:highlight>
              </a:rPr>
              <a:t>di infrastrutture critiche (piattaforme off-shore, oleodotti, gasdotti, </a:t>
            </a:r>
            <a:endParaRPr sz="16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 i="1" dirty="0">
                <a:solidFill>
                  <a:schemeClr val="dk1"/>
                </a:solidFill>
                <a:highlight>
                  <a:srgbClr val="FFFFFF"/>
                </a:highlight>
              </a:rPr>
              <a:t>condotte dorsali subacquee) di interesse strategico nazionale, </a:t>
            </a:r>
            <a:endParaRPr sz="16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 i="1" dirty="0">
                <a:solidFill>
                  <a:schemeClr val="dk1"/>
                </a:solidFill>
                <a:highlight>
                  <a:srgbClr val="FFFFFF"/>
                </a:highlight>
              </a:rPr>
              <a:t>anche nella loro dimensione subacquea»</a:t>
            </a:r>
            <a:r>
              <a:rPr lang="en" sz="1600" dirty="0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  <a:endParaRPr sz="16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Mediterraneo Sicuro: 132,2 milioni di euro.</a:t>
            </a:r>
            <a:endParaRPr sz="16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11" name="Google Shape;111;g30ff200966e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85300"/>
            <a:ext cx="3573176" cy="290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30ff200966e_0_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02726" y="2987503"/>
            <a:ext cx="2789075" cy="231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2340</Words>
  <Application>Microsoft Office PowerPoint</Application>
  <PresentationFormat>Presentazione su schermo (16:9)</PresentationFormat>
  <Paragraphs>105</Paragraphs>
  <Slides>23</Slides>
  <Notes>23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5" baseType="lpstr">
      <vt:lpstr>Arial</vt:lpstr>
      <vt:lpstr>Simple Light</vt:lpstr>
      <vt:lpstr>Missioni militari a tutela delle fonti fossili</vt:lpstr>
      <vt:lpstr>Main findings</vt:lpstr>
      <vt:lpstr>Fonti principali</vt:lpstr>
      <vt:lpstr>Operazione Aspides, Mar Rosso</vt:lpstr>
      <vt:lpstr>Golfo di Guinea</vt:lpstr>
      <vt:lpstr>Operazione Atalanta</vt:lpstr>
      <vt:lpstr>Stretto di Hormuz</vt:lpstr>
      <vt:lpstr>Golfo Persico/ Iraq</vt:lpstr>
      <vt:lpstr>Mediterraneo Sicuro/Libia</vt:lpstr>
      <vt:lpstr>Mediterraneo Sicuro/ Op. Fondali Sicuri</vt:lpstr>
      <vt:lpstr>Altre missioni militari in Libia</vt:lpstr>
      <vt:lpstr>Mozambico</vt:lpstr>
      <vt:lpstr>Presentazione standard di PowerPoint</vt:lpstr>
      <vt:lpstr>Mediterraneo orientale</vt:lpstr>
      <vt:lpstr>Piattaforme e gasdotti tra le infrastrutture da proteggere</vt:lpstr>
      <vt:lpstr>Polo Nazionale della Subacquea</vt:lpstr>
      <vt:lpstr>Mediterraneo orientale/2</vt:lpstr>
      <vt:lpstr>Mediterraneo orientale/ Libano</vt:lpstr>
      <vt:lpstr>Aumento spesa militare</vt:lpstr>
      <vt:lpstr>Questione ambientale</vt:lpstr>
      <vt:lpstr>Conclusioni</vt:lpstr>
      <vt:lpstr>Conclusioni/2</vt:lpstr>
      <vt:lpstr>Tassa sugli extra profitti dell’industria militare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Missioni militari a tutela delle fonti fossili</dc:title>
  <dc:creator>Sofia Basso</dc:creator>
  <cp:lastModifiedBy>Sofia Basso</cp:lastModifiedBy>
  <cp:revision>2</cp:revision>
  <dcterms:modified xsi:type="dcterms:W3CDTF">2024-12-16T15:19:27Z</dcterms:modified>
</cp:coreProperties>
</file>