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5" r:id="rId4"/>
    <p:sldId id="276" r:id="rId5"/>
    <p:sldId id="277" r:id="rId6"/>
    <p:sldId id="260" r:id="rId7"/>
    <p:sldId id="261" r:id="rId8"/>
    <p:sldId id="264" r:id="rId9"/>
    <p:sldId id="265" r:id="rId10"/>
    <p:sldId id="278" r:id="rId11"/>
    <p:sldId id="267" r:id="rId12"/>
    <p:sldId id="280" r:id="rId13"/>
    <p:sldId id="281" r:id="rId14"/>
    <p:sldId id="282" r:id="rId15"/>
    <p:sldId id="283" r:id="rId16"/>
    <p:sldId id="284" r:id="rId17"/>
    <p:sldId id="285" r:id="rId18"/>
    <p:sldId id="279" r:id="rId19"/>
    <p:sldId id="268"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D7083E3C-BF08-4368-AA24-327E80CAFCF9}">
          <p14:sldIdLst>
            <p14:sldId id="257"/>
            <p14:sldId id="274"/>
            <p14:sldId id="275"/>
            <p14:sldId id="276"/>
            <p14:sldId id="277"/>
            <p14:sldId id="260"/>
            <p14:sldId id="261"/>
            <p14:sldId id="264"/>
            <p14:sldId id="265"/>
            <p14:sldId id="278"/>
            <p14:sldId id="267"/>
            <p14:sldId id="280"/>
          </p14:sldIdLst>
        </p14:section>
        <p14:section name="Sezione senza titolo" id="{D8C17FB6-62B3-400D-8B9E-971BFD005ED0}">
          <p14:sldIdLst>
            <p14:sldId id="281"/>
            <p14:sldId id="282"/>
            <p14:sldId id="283"/>
            <p14:sldId id="284"/>
            <p14:sldId id="285"/>
            <p14:sldId id="279"/>
            <p14:sldId id="268"/>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40" d="100"/>
          <a:sy n="40" d="100"/>
        </p:scale>
        <p:origin x="858" y="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BF9DED66-E56F-47E5-808F-D5ECC8992B4E}" type="datetimeFigureOut">
              <a:rPr lang="en-US" smtClean="0"/>
              <a:t>11/24/2024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181435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BF9DED66-E56F-47E5-808F-D5ECC8992B4E}" type="datetimeFigureOut">
              <a:rPr lang="en-US" smtClean="0"/>
              <a:t>11/24/2024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428085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BF9DED66-E56F-47E5-808F-D5ECC8992B4E}" type="datetimeFigureOut">
              <a:rPr lang="en-US" smtClean="0"/>
              <a:t>11/24/2024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215922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BF9DED66-E56F-47E5-808F-D5ECC8992B4E}" type="datetimeFigureOut">
              <a:rPr lang="en-US" smtClean="0"/>
              <a:t>11/24/2024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275921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F9DED66-E56F-47E5-808F-D5ECC8992B4E}" type="datetimeFigureOut">
              <a:rPr lang="en-US" smtClean="0"/>
              <a:t>11/24/2024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21107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BF9DED66-E56F-47E5-808F-D5ECC8992B4E}" type="datetimeFigureOut">
              <a:rPr lang="en-US" smtClean="0"/>
              <a:t>11/24/2024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258192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BF9DED66-E56F-47E5-808F-D5ECC8992B4E}" type="datetimeFigureOut">
              <a:rPr lang="en-US" smtClean="0"/>
              <a:t>11/24/2024</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386467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BF9DED66-E56F-47E5-808F-D5ECC8992B4E}" type="datetimeFigureOut">
              <a:rPr lang="en-US" smtClean="0"/>
              <a:t>11/24/2024</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394549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F9DED66-E56F-47E5-808F-D5ECC8992B4E}" type="datetimeFigureOut">
              <a:rPr lang="en-US" smtClean="0"/>
              <a:t>11/24/2024</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182268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F9DED66-E56F-47E5-808F-D5ECC8992B4E}" type="datetimeFigureOut">
              <a:rPr lang="en-US" smtClean="0"/>
              <a:t>11/24/2024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2730434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F9DED66-E56F-47E5-808F-D5ECC8992B4E}" type="datetimeFigureOut">
              <a:rPr lang="en-US" smtClean="0"/>
              <a:t>11/24/2024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2F616C9E-7290-4359-A0E5-BD768377F482}" type="slidenum">
              <a:rPr lang="en-US" smtClean="0"/>
              <a:t>‹N›</a:t>
            </a:fld>
            <a:endParaRPr lang="en-US"/>
          </a:p>
        </p:txBody>
      </p:sp>
    </p:spTree>
    <p:extLst>
      <p:ext uri="{BB962C8B-B14F-4D97-AF65-F5344CB8AC3E}">
        <p14:creationId xmlns:p14="http://schemas.microsoft.com/office/powerpoint/2010/main" val="327722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DED66-E56F-47E5-808F-D5ECC8992B4E}" type="datetimeFigureOut">
              <a:rPr lang="en-US" smtClean="0"/>
              <a:t>11/24/2024</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16C9E-7290-4359-A0E5-BD768377F482}" type="slidenum">
              <a:rPr lang="en-US" smtClean="0"/>
              <a:t>‹N›</a:t>
            </a:fld>
            <a:endParaRPr lang="en-US"/>
          </a:p>
        </p:txBody>
      </p:sp>
    </p:spTree>
    <p:extLst>
      <p:ext uri="{BB962C8B-B14F-4D97-AF65-F5344CB8AC3E}">
        <p14:creationId xmlns:p14="http://schemas.microsoft.com/office/powerpoint/2010/main" val="2605830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Stuart_Hall_(cultural_theoris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US" dirty="0" smtClean="0"/>
              <a:t>The </a:t>
            </a:r>
            <a:r>
              <a:rPr lang="en-US" dirty="0"/>
              <a:t>global movement for a free </a:t>
            </a:r>
            <a:r>
              <a:rPr lang="en-US" dirty="0" err="1"/>
              <a:t>palestine</a:t>
            </a:r>
            <a:r>
              <a:rPr lang="en-US" dirty="0"/>
              <a:t> and its repression</a:t>
            </a:r>
            <a:endParaRPr lang="en-US" dirty="0"/>
          </a:p>
        </p:txBody>
      </p:sp>
      <p:sp>
        <p:nvSpPr>
          <p:cNvPr id="3" name="Sottotitolo 2"/>
          <p:cNvSpPr>
            <a:spLocks noGrp="1"/>
          </p:cNvSpPr>
          <p:nvPr>
            <p:ph type="subTitle" idx="1"/>
          </p:nvPr>
        </p:nvSpPr>
        <p:spPr/>
        <p:txBody>
          <a:bodyPr>
            <a:normAutofit/>
          </a:bodyPr>
          <a:lstStyle/>
          <a:p>
            <a:r>
              <a:rPr lang="en-US" dirty="0" smtClean="0"/>
              <a:t>Donatella della Porta</a:t>
            </a:r>
          </a:p>
          <a:p>
            <a:r>
              <a:rPr lang="en-US" dirty="0" err="1" smtClean="0"/>
              <a:t>Scuola</a:t>
            </a:r>
            <a:r>
              <a:rPr lang="en-US" dirty="0" smtClean="0"/>
              <a:t> </a:t>
            </a:r>
            <a:r>
              <a:rPr lang="en-US" dirty="0" err="1" smtClean="0"/>
              <a:t>normale</a:t>
            </a:r>
            <a:r>
              <a:rPr lang="en-US" dirty="0" smtClean="0"/>
              <a:t> </a:t>
            </a:r>
            <a:r>
              <a:rPr lang="en-US" dirty="0" err="1" smtClean="0"/>
              <a:t>superiorE</a:t>
            </a:r>
            <a:endParaRPr lang="en-US" dirty="0" smtClean="0"/>
          </a:p>
          <a:p>
            <a:endParaRPr lang="en-US" dirty="0"/>
          </a:p>
        </p:txBody>
      </p:sp>
      <p:pic>
        <p:nvPicPr>
          <p:cNvPr id="4" name="Picture 2" descr="C:\Users\bfsite\AppData\Local\Microsoft\Windows\Temporary Internet Files\Content.Outlook\VRRG5JNQ\logoCOSMOS-RGB-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5612" y="4325112"/>
            <a:ext cx="381000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059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IHRA definition as main instrument of repression</a:t>
            </a:r>
            <a:endParaRPr lang="en-US" dirty="0"/>
          </a:p>
        </p:txBody>
      </p:sp>
      <p:sp>
        <p:nvSpPr>
          <p:cNvPr id="3" name="Segnaposto contenuto 2"/>
          <p:cNvSpPr>
            <a:spLocks noGrp="1"/>
          </p:cNvSpPr>
          <p:nvPr>
            <p:ph idx="1"/>
          </p:nvPr>
        </p:nvSpPr>
        <p:spPr/>
        <p:txBody>
          <a:bodyPr>
            <a:normAutofit fontScale="85000" lnSpcReduction="20000"/>
          </a:bodyPr>
          <a:lstStyle/>
          <a:p>
            <a:r>
              <a:rPr lang="en-GB" dirty="0" smtClean="0"/>
              <a:t>the IHRA </a:t>
            </a:r>
            <a:r>
              <a:rPr lang="en-GB" dirty="0"/>
              <a:t>legally non-binding working definition of anti-Semitism which stated that “Antisemitism is a certain perception of Jews, which may be expressed as hatred toward Jews. Rhetorical and physical manifestations of antisemitism are directed toward Jewish or non-Jewish individuals and/or their property, toward Jewish community institutions and religious facilities”. </a:t>
            </a:r>
            <a:endParaRPr lang="en-GB" dirty="0" smtClean="0"/>
          </a:p>
          <a:p>
            <a:r>
              <a:rPr lang="en-GB" dirty="0" smtClean="0"/>
              <a:t>in </a:t>
            </a:r>
            <a:r>
              <a:rPr lang="en-GB" dirty="0"/>
              <a:t>a departure from the prevailing scholarly and legal definition that defined anti-Semitism in relation to the Jewish people, the document introduced references towards Israel, in stating that: “Manifestations might include the targeting of the state of Israel, conceived as a Jewish </a:t>
            </a:r>
            <a:r>
              <a:rPr lang="en-GB" dirty="0" err="1"/>
              <a:t>collectivity</a:t>
            </a:r>
            <a:r>
              <a:rPr lang="en-GB" dirty="0"/>
              <a:t>. However, criticism of Israel similar to that </a:t>
            </a:r>
            <a:r>
              <a:rPr lang="en-GB" dirty="0" err="1"/>
              <a:t>leveled</a:t>
            </a:r>
            <a:r>
              <a:rPr lang="en-GB" dirty="0"/>
              <a:t> against any other country cannot be regarded as anti-Semitic”.  </a:t>
            </a:r>
            <a:endParaRPr lang="en-GB" dirty="0" smtClean="0"/>
          </a:p>
          <a:p>
            <a:r>
              <a:rPr lang="en-GB" dirty="0" smtClean="0"/>
              <a:t>examples</a:t>
            </a:r>
            <a:r>
              <a:rPr lang="en-GB" dirty="0"/>
              <a:t>, </a:t>
            </a:r>
            <a:r>
              <a:rPr lang="en-GB" dirty="0" smtClean="0"/>
              <a:t>included </a:t>
            </a:r>
            <a:r>
              <a:rPr lang="en-GB" dirty="0"/>
              <a:t>“Denying the Jewish people their right to self-determination, e.g., by claiming that the existence of a State of Israel is a racist </a:t>
            </a:r>
            <a:r>
              <a:rPr lang="en-GB" dirty="0" err="1"/>
              <a:t>endeavor</a:t>
            </a:r>
            <a:r>
              <a:rPr lang="en-GB" dirty="0"/>
              <a:t>”; “Drawing comparisons of contemporary Israeli policy to that of the Nazis”; or “Holding Jews collectively responsible for actions of the state of Israel”. </a:t>
            </a:r>
            <a:endParaRPr lang="en-US" dirty="0"/>
          </a:p>
          <a:p>
            <a:endParaRPr lang="en-US" dirty="0"/>
          </a:p>
        </p:txBody>
      </p:sp>
    </p:spTree>
    <p:extLst>
      <p:ext uri="{BB962C8B-B14F-4D97-AF65-F5344CB8AC3E}">
        <p14:creationId xmlns:p14="http://schemas.microsoft.com/office/powerpoint/2010/main" val="3499367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i="1" dirty="0" smtClean="0"/>
              <a:t>The political and cultural opportunities for the moral panic entrepreneurs</a:t>
            </a:r>
            <a:r>
              <a:rPr lang="en-US" dirty="0" smtClean="0"/>
              <a:t/>
            </a:r>
            <a:br>
              <a:rPr lang="en-US" dirty="0" smtClean="0"/>
            </a:br>
            <a:endParaRPr lang="en-US" dirty="0"/>
          </a:p>
        </p:txBody>
      </p:sp>
      <p:sp>
        <p:nvSpPr>
          <p:cNvPr id="3" name="Segnaposto contenuto 2"/>
          <p:cNvSpPr>
            <a:spLocks noGrp="1"/>
          </p:cNvSpPr>
          <p:nvPr>
            <p:ph idx="1"/>
          </p:nvPr>
        </p:nvSpPr>
        <p:spPr/>
        <p:txBody>
          <a:bodyPr>
            <a:normAutofit/>
          </a:bodyPr>
          <a:lstStyle/>
          <a:p>
            <a:r>
              <a:rPr lang="en-US" dirty="0" smtClean="0"/>
              <a:t>The </a:t>
            </a:r>
            <a:r>
              <a:rPr lang="en-US" dirty="0"/>
              <a:t>bureaucratized apparatus for the struggle against a blurred definition of antisemitism results from political choices which include</a:t>
            </a:r>
            <a:r>
              <a:rPr lang="en-US" dirty="0" smtClean="0"/>
              <a:t>:</a:t>
            </a:r>
          </a:p>
          <a:p>
            <a:r>
              <a:rPr lang="en-US" dirty="0" smtClean="0"/>
              <a:t> </a:t>
            </a:r>
            <a:r>
              <a:rPr lang="en-US" dirty="0"/>
              <a:t>a) political opportunities in the convergence of the party system on the </a:t>
            </a:r>
            <a:r>
              <a:rPr lang="en-US" dirty="0" err="1"/>
              <a:t>defence</a:t>
            </a:r>
            <a:r>
              <a:rPr lang="en-US" dirty="0"/>
              <a:t> of Israeli security as a </a:t>
            </a:r>
            <a:r>
              <a:rPr lang="en-US" i="1" dirty="0"/>
              <a:t>raison </a:t>
            </a:r>
            <a:r>
              <a:rPr lang="en-US" i="1" dirty="0" err="1"/>
              <a:t>d’téat</a:t>
            </a:r>
            <a:r>
              <a:rPr lang="en-US" dirty="0"/>
              <a:t>;  </a:t>
            </a:r>
            <a:r>
              <a:rPr lang="en-US" dirty="0" smtClean="0"/>
              <a:t>and</a:t>
            </a:r>
          </a:p>
          <a:p>
            <a:r>
              <a:rPr lang="en-US" dirty="0" smtClean="0"/>
              <a:t> </a:t>
            </a:r>
            <a:r>
              <a:rPr lang="en-US" dirty="0"/>
              <a:t>b) cultural opportunities in the separation of antisemitism from racism and  the adoption of a clash-of-civilization narrative by mainstream parties with the declaration of the security of Israel as historical responsibility for Germany given the Holocaust but also a denial of responsibility for the Nakba as well as for colonialist crimes against humanity.</a:t>
            </a:r>
          </a:p>
          <a:p>
            <a:endParaRPr lang="en-US" dirty="0"/>
          </a:p>
        </p:txBody>
      </p:sp>
    </p:spTree>
    <p:extLst>
      <p:ext uri="{BB962C8B-B14F-4D97-AF65-F5344CB8AC3E}">
        <p14:creationId xmlns:p14="http://schemas.microsoft.com/office/powerpoint/2010/main" val="16955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Exclusive memory as a racist tool</a:t>
            </a:r>
            <a:endParaRPr lang="en-US" dirty="0"/>
          </a:p>
        </p:txBody>
      </p:sp>
      <p:sp>
        <p:nvSpPr>
          <p:cNvPr id="3" name="Segnaposto contenuto 2"/>
          <p:cNvSpPr>
            <a:spLocks noGrp="1"/>
          </p:cNvSpPr>
          <p:nvPr>
            <p:ph idx="1"/>
          </p:nvPr>
        </p:nvSpPr>
        <p:spPr/>
        <p:txBody>
          <a:bodyPr/>
          <a:lstStyle/>
          <a:p>
            <a:r>
              <a:rPr lang="en-GB" dirty="0"/>
              <a:t>the construction of an official memory of the Holocaust was generally presented as a success in the attempt to come to terms with a stigmatized identity (Moses 2007) and a search for “normalization” (Olick 2003), </a:t>
            </a:r>
            <a:endParaRPr lang="en-GB" dirty="0" smtClean="0"/>
          </a:p>
          <a:p>
            <a:r>
              <a:rPr lang="en-GB" dirty="0" smtClean="0"/>
              <a:t>“Germans </a:t>
            </a:r>
            <a:r>
              <a:rPr lang="en-GB" dirty="0"/>
              <a:t>prided themselves on having learnt from history, but it was becoming less clear what that lesson was” </a:t>
            </a:r>
            <a:r>
              <a:rPr lang="en-GB" dirty="0" smtClean="0"/>
              <a:t>(</a:t>
            </a:r>
            <a:r>
              <a:rPr lang="en-GB" dirty="0" err="1" smtClean="0"/>
              <a:t>Trentmann</a:t>
            </a:r>
            <a:r>
              <a:rPr lang="en-GB" dirty="0" smtClean="0"/>
              <a:t> 2023.). </a:t>
            </a:r>
            <a:endParaRPr lang="en-US" dirty="0"/>
          </a:p>
        </p:txBody>
      </p:sp>
    </p:spTree>
    <p:extLst>
      <p:ext uri="{BB962C8B-B14F-4D97-AF65-F5344CB8AC3E}">
        <p14:creationId xmlns:p14="http://schemas.microsoft.com/office/powerpoint/2010/main" val="703725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Memory distortion</a:t>
            </a:r>
            <a:endParaRPr lang="en-US" dirty="0"/>
          </a:p>
        </p:txBody>
      </p:sp>
      <p:sp>
        <p:nvSpPr>
          <p:cNvPr id="3" name="Segnaposto contenuto 2"/>
          <p:cNvSpPr>
            <a:spLocks noGrp="1"/>
          </p:cNvSpPr>
          <p:nvPr>
            <p:ph idx="1"/>
          </p:nvPr>
        </p:nvSpPr>
        <p:spPr/>
        <p:txBody>
          <a:bodyPr>
            <a:normAutofit fontScale="92500" lnSpcReduction="10000"/>
          </a:bodyPr>
          <a:lstStyle/>
          <a:p>
            <a:r>
              <a:rPr lang="en-US" dirty="0" smtClean="0"/>
              <a:t>Many and different </a:t>
            </a:r>
            <a:r>
              <a:rPr lang="en-US" b="1" dirty="0" smtClean="0"/>
              <a:t>victims of Nazism-</a:t>
            </a:r>
            <a:r>
              <a:rPr lang="en-US" dirty="0" smtClean="0"/>
              <a:t>-</a:t>
            </a:r>
            <a:r>
              <a:rPr lang="en-GB" dirty="0"/>
              <a:t>6 million Jews, as well as 8 million non-Jewish Russians, Poles and Serbians, 3 million prisoners of war, 500,000 Roma and Sinti, about 250,000 people with disabilities, and hundreds of thousands of political opponents, gay people, or religious minorities</a:t>
            </a:r>
            <a:endParaRPr lang="en-US" dirty="0" smtClean="0"/>
          </a:p>
          <a:p>
            <a:endParaRPr lang="en-US" dirty="0"/>
          </a:p>
          <a:p>
            <a:r>
              <a:rPr lang="en-GB" dirty="0" smtClean="0"/>
              <a:t>Many </a:t>
            </a:r>
            <a:r>
              <a:rPr lang="en-GB" b="1" dirty="0" smtClean="0"/>
              <a:t>forms of genocide</a:t>
            </a:r>
            <a:r>
              <a:rPr lang="en-GB" dirty="0" smtClean="0"/>
              <a:t>: “It </a:t>
            </a:r>
            <a:r>
              <a:rPr lang="en-GB" dirty="0"/>
              <a:t>makes perfect sense that the Holocaust is remembered as the ultimate evil among European thinkers, because it was easily the worst crime that happened in living memory in Europe. It makes just as much sense that it is not remembered thus in all the rest of the world, which instead experienced the mass deaths and forced labour of colonialism” (</a:t>
            </a:r>
            <a:r>
              <a:rPr lang="en-GB" dirty="0" err="1"/>
              <a:t>Sznaider</a:t>
            </a:r>
            <a:r>
              <a:rPr lang="en-GB" dirty="0"/>
              <a:t> 2021). </a:t>
            </a:r>
            <a:endParaRPr lang="en-US" dirty="0"/>
          </a:p>
        </p:txBody>
      </p:sp>
    </p:spTree>
    <p:extLst>
      <p:ext uri="{BB962C8B-B14F-4D97-AF65-F5344CB8AC3E}">
        <p14:creationId xmlns:p14="http://schemas.microsoft.com/office/powerpoint/2010/main" val="99650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a:p>
        </p:txBody>
      </p:sp>
      <p:sp>
        <p:nvSpPr>
          <p:cNvPr id="3" name="Segnaposto contenuto 2"/>
          <p:cNvSpPr>
            <a:spLocks noGrp="1"/>
          </p:cNvSpPr>
          <p:nvPr>
            <p:ph idx="1"/>
          </p:nvPr>
        </p:nvSpPr>
        <p:spPr/>
        <p:txBody>
          <a:bodyPr>
            <a:normAutofit fontScale="92500" lnSpcReduction="20000"/>
          </a:bodyPr>
          <a:lstStyle/>
          <a:p>
            <a:r>
              <a:rPr lang="en-GB" dirty="0"/>
              <a:t>it was in the 2000s that a more simplistic narrative of “a nation of sinners turned into saints” began to emerge, with the presentation of Germany as a moral leader in dealing with its dark past </a:t>
            </a:r>
            <a:r>
              <a:rPr lang="en-GB" dirty="0" smtClean="0"/>
              <a:t>(</a:t>
            </a:r>
            <a:r>
              <a:rPr lang="en-GB" dirty="0" err="1" smtClean="0"/>
              <a:t>Trenntman</a:t>
            </a:r>
            <a:r>
              <a:rPr lang="en-GB" dirty="0" smtClean="0"/>
              <a:t> 2023.).</a:t>
            </a:r>
          </a:p>
          <a:p>
            <a:r>
              <a:rPr lang="en-GB" dirty="0"/>
              <a:t>Genocide and colonisation have always been legitimised by modernity, the superiority of the colonisers over the colonised. From this point of view, what is special about the Holocaust is only that the genocide has returned to Europe; the </a:t>
            </a:r>
            <a:r>
              <a:rPr lang="en-GB" dirty="0" err="1"/>
              <a:t>singularisation</a:t>
            </a:r>
            <a:r>
              <a:rPr lang="en-GB" dirty="0"/>
              <a:t> of the Holocaust then entails prioritising European experiences over non-European ones. Defenders of Israel complain that of all countries the only modern and democratic state in the Arab world is being criticised. De-colonial critics see such arguments in the name of modernity and Israel’s alleged superiority over its neighbours as elements of the very same </a:t>
            </a:r>
            <a:r>
              <a:rPr lang="en-GB" dirty="0" err="1"/>
              <a:t>coloniality</a:t>
            </a:r>
            <a:r>
              <a:rPr lang="en-GB" dirty="0"/>
              <a:t> that was invoked for the colonisation of America and Africa (Michaels 2020).</a:t>
            </a:r>
            <a:endParaRPr lang="en-US" dirty="0"/>
          </a:p>
          <a:p>
            <a:r>
              <a:rPr lang="en-GB" dirty="0" smtClean="0"/>
              <a:t> </a:t>
            </a:r>
            <a:endParaRPr lang="en-US" dirty="0"/>
          </a:p>
        </p:txBody>
      </p:sp>
    </p:spTree>
    <p:extLst>
      <p:ext uri="{BB962C8B-B14F-4D97-AF65-F5344CB8AC3E}">
        <p14:creationId xmlns:p14="http://schemas.microsoft.com/office/powerpoint/2010/main" val="318955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 </a:t>
            </a:r>
            <a:r>
              <a:rPr lang="en-US" dirty="0" smtClean="0"/>
              <a:t>An impossible order</a:t>
            </a:r>
            <a:endParaRPr lang="en-US" dirty="0"/>
          </a:p>
        </p:txBody>
      </p:sp>
      <p:sp>
        <p:nvSpPr>
          <p:cNvPr id="3" name="Segnaposto contenuto 2"/>
          <p:cNvSpPr>
            <a:spLocks noGrp="1"/>
          </p:cNvSpPr>
          <p:nvPr>
            <p:ph idx="1"/>
          </p:nvPr>
        </p:nvSpPr>
        <p:spPr/>
        <p:txBody>
          <a:bodyPr>
            <a:normAutofit fontScale="92500" lnSpcReduction="10000"/>
          </a:bodyPr>
          <a:lstStyle/>
          <a:p>
            <a:pPr fontAlgn="base"/>
            <a:r>
              <a:rPr lang="en-GB" dirty="0" smtClean="0"/>
              <a:t>the </a:t>
            </a:r>
            <a:r>
              <a:rPr lang="en-GB" dirty="0"/>
              <a:t>assessment of “the special responsibility of the Germans for the Holocaust” with “a resulting specifically German view, a German narrative, a German identity and a German responsibility” tends to ignore</a:t>
            </a:r>
            <a:endParaRPr lang="en-US" dirty="0"/>
          </a:p>
          <a:p>
            <a:pPr fontAlgn="base"/>
            <a:r>
              <a:rPr lang="en-GB" dirty="0" smtClean="0"/>
              <a:t>“the </a:t>
            </a:r>
            <a:r>
              <a:rPr lang="en-GB" dirty="0"/>
              <a:t>particular origin of this view and turns it into a universalism. The critique then imposes this universalism on everybody, including those who do not share in the particular German experience and responsibility. But since this universalism derives from German responsibility, Germans remain in control of the debate. … German participants in the discussion demand of others not only that they acknowledge the ‘achievement’ of a specifically German ‘culture of remembrance’, but also that they make it the foundation of their own thinking and speaking. Since we Germans are responsible for the Holocaust, we take the moral right to dictate to others what they have to say about </a:t>
            </a:r>
            <a:r>
              <a:rPr lang="en-GB" dirty="0" smtClean="0"/>
              <a:t>it” </a:t>
            </a:r>
            <a:r>
              <a:rPr lang="en-GB" dirty="0"/>
              <a:t>(Michaels 2020).</a:t>
            </a:r>
            <a:endParaRPr lang="en-US" dirty="0"/>
          </a:p>
          <a:p>
            <a:endParaRPr lang="en-US" dirty="0"/>
          </a:p>
        </p:txBody>
      </p:sp>
    </p:spTree>
    <p:extLst>
      <p:ext uri="{BB962C8B-B14F-4D97-AF65-F5344CB8AC3E}">
        <p14:creationId xmlns:p14="http://schemas.microsoft.com/office/powerpoint/2010/main" val="3337886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anti-migrant focus</a:t>
            </a:r>
            <a:endParaRPr lang="en-US" dirty="0"/>
          </a:p>
        </p:txBody>
      </p:sp>
      <p:sp>
        <p:nvSpPr>
          <p:cNvPr id="3" name="Segnaposto contenuto 2"/>
          <p:cNvSpPr>
            <a:spLocks noGrp="1"/>
          </p:cNvSpPr>
          <p:nvPr>
            <p:ph idx="1"/>
          </p:nvPr>
        </p:nvSpPr>
        <p:spPr/>
        <p:txBody>
          <a:bodyPr/>
          <a:lstStyle/>
          <a:p>
            <a:r>
              <a:rPr lang="en-GB" dirty="0"/>
              <a:t>As observed by </a:t>
            </a:r>
            <a:r>
              <a:rPr lang="en-GB" dirty="0" err="1"/>
              <a:t>Trentmann</a:t>
            </a:r>
            <a:r>
              <a:rPr lang="en-GB" dirty="0"/>
              <a:t> (2023, XXIX),  “Citizenship was opened up in 2000, but national identity far less so in part because the collective memory of Nazi crimes meant it was ethnic Germans who were remembering the sins of </a:t>
            </a:r>
            <a:r>
              <a:rPr lang="en-GB" i="1" dirty="0"/>
              <a:t>their</a:t>
            </a:r>
            <a:r>
              <a:rPr lang="en-GB" dirty="0"/>
              <a:t> fathers”. </a:t>
            </a:r>
            <a:endParaRPr lang="en-GB" dirty="0" smtClean="0"/>
          </a:p>
          <a:p>
            <a:endParaRPr lang="en-GB" dirty="0"/>
          </a:p>
          <a:p>
            <a:r>
              <a:rPr lang="en-GB" dirty="0"/>
              <a:t>Migrants are then put in the ‘double bind’ as people identified as racialized immigrants that at the same time are told that in order to be German they have to ‘remember’ the Holocaust, but also that they can never correctly remember the Holocaust as it is not part of their history” (Rothberg and </a:t>
            </a:r>
            <a:r>
              <a:rPr lang="en-GB" dirty="0" err="1"/>
              <a:t>Yildiz</a:t>
            </a:r>
            <a:r>
              <a:rPr lang="en-GB" dirty="0"/>
              <a:t> 2011). If </a:t>
            </a:r>
            <a:endParaRPr lang="en-US" dirty="0"/>
          </a:p>
        </p:txBody>
      </p:sp>
    </p:spTree>
    <p:extLst>
      <p:ext uri="{BB962C8B-B14F-4D97-AF65-F5344CB8AC3E}">
        <p14:creationId xmlns:p14="http://schemas.microsoft.com/office/powerpoint/2010/main" val="2687692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US" dirty="0"/>
          </a:p>
        </p:txBody>
      </p:sp>
      <p:sp>
        <p:nvSpPr>
          <p:cNvPr id="3" name="Segnaposto contenuto 2"/>
          <p:cNvSpPr>
            <a:spLocks noGrp="1"/>
          </p:cNvSpPr>
          <p:nvPr>
            <p:ph idx="1"/>
          </p:nvPr>
        </p:nvSpPr>
        <p:spPr/>
        <p:txBody>
          <a:bodyPr/>
          <a:lstStyle/>
          <a:p>
            <a:r>
              <a:rPr lang="en-GB" dirty="0"/>
              <a:t>As </a:t>
            </a:r>
            <a:r>
              <a:rPr lang="en-GB" dirty="0" err="1"/>
              <a:t>Younes</a:t>
            </a:r>
            <a:r>
              <a:rPr lang="en-GB" dirty="0"/>
              <a:t> (2020, 258) has noted, </a:t>
            </a:r>
            <a:r>
              <a:rPr lang="en-GB" dirty="0" smtClean="0"/>
              <a:t>“On </a:t>
            </a:r>
            <a:r>
              <a:rPr lang="en-GB" dirty="0"/>
              <a:t>the one hand, through the acknowledgment of the Holocaust, Germany self-identifies as having overcome the troubles of race; on the other hand, although there has been a considerable increase in (white-on-brown/black) racism, especially right after reunification in 1991, it is today non-white Germans or the newly arrived refugees that, according to public discourse and not according to statistical facts, are the biggest danger for the resurgence of racism (anti-Semitism)”</a:t>
            </a:r>
            <a:endParaRPr lang="en-US" dirty="0"/>
          </a:p>
        </p:txBody>
      </p:sp>
    </p:spTree>
    <p:extLst>
      <p:ext uri="{BB962C8B-B14F-4D97-AF65-F5344CB8AC3E}">
        <p14:creationId xmlns:p14="http://schemas.microsoft.com/office/powerpoint/2010/main" val="2994131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selection of the right Jews</a:t>
            </a:r>
            <a:endParaRPr lang="en-US" dirty="0"/>
          </a:p>
        </p:txBody>
      </p:sp>
      <p:sp>
        <p:nvSpPr>
          <p:cNvPr id="3" name="Segnaposto contenuto 2"/>
          <p:cNvSpPr>
            <a:spLocks noGrp="1"/>
          </p:cNvSpPr>
          <p:nvPr>
            <p:ph idx="1"/>
          </p:nvPr>
        </p:nvSpPr>
        <p:spPr/>
        <p:txBody>
          <a:bodyPr/>
          <a:lstStyle/>
          <a:p>
            <a:r>
              <a:rPr lang="en-GB" dirty="0"/>
              <a:t>Susan Neiman (2023b) has remarked that it is not by chance that “The most astonishing feature of this </a:t>
            </a:r>
            <a:r>
              <a:rPr lang="en-GB" dirty="0" err="1"/>
              <a:t>philosemitic</a:t>
            </a:r>
            <a:r>
              <a:rPr lang="en-GB" dirty="0"/>
              <a:t> fury is the way it has been used to attack Jews in Germany, including some descendants of Holocaust survivors …. In the name of atoning for the crimes of their parents and grandparents, non-Jewish Germans publicly accuse Jewish writers, artists, and activists of antisemitism. This makes tenuous sense given that the main thing decades of historical reckoning have taught the Germans about Jews is: </a:t>
            </a:r>
            <a:r>
              <a:rPr lang="en-GB" i="1" dirty="0"/>
              <a:t>they were our </a:t>
            </a:r>
            <a:r>
              <a:rPr lang="en-GB" i="1" dirty="0" smtClean="0"/>
              <a:t>victims”</a:t>
            </a:r>
            <a:endParaRPr lang="en-US" dirty="0"/>
          </a:p>
        </p:txBody>
      </p:sp>
    </p:spTree>
    <p:extLst>
      <p:ext uri="{BB962C8B-B14F-4D97-AF65-F5344CB8AC3E}">
        <p14:creationId xmlns:p14="http://schemas.microsoft.com/office/powerpoint/2010/main" val="2429308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i="1" dirty="0" smtClean="0"/>
              <a:t>Societal actors </a:t>
            </a:r>
            <a:r>
              <a:rPr lang="en-US" b="1" i="1" dirty="0" smtClean="0"/>
              <a:t>and  media as moral panic entrepreneurs </a:t>
            </a:r>
            <a:r>
              <a:rPr lang="en-US" dirty="0" smtClean="0"/>
              <a:t/>
            </a:r>
            <a:br>
              <a:rPr lang="en-US" dirty="0" smtClean="0"/>
            </a:br>
            <a:endParaRPr lang="en-US" dirty="0"/>
          </a:p>
        </p:txBody>
      </p:sp>
      <p:sp>
        <p:nvSpPr>
          <p:cNvPr id="3" name="Segnaposto contenuto 2"/>
          <p:cNvSpPr>
            <a:spLocks noGrp="1"/>
          </p:cNvSpPr>
          <p:nvPr>
            <p:ph idx="1"/>
          </p:nvPr>
        </p:nvSpPr>
        <p:spPr/>
        <p:txBody>
          <a:bodyPr/>
          <a:lstStyle/>
          <a:p>
            <a:pPr fontAlgn="base"/>
            <a:r>
              <a:rPr lang="en-US" dirty="0" smtClean="0"/>
              <a:t>A </a:t>
            </a:r>
            <a:r>
              <a:rPr lang="en-US" dirty="0"/>
              <a:t>third set of facilitating contextual conditions for the moral panic refers to civil society and mass media cultures and structures including: </a:t>
            </a:r>
            <a:endParaRPr lang="en-US" dirty="0" smtClean="0"/>
          </a:p>
          <a:p>
            <a:pPr fontAlgn="base"/>
            <a:r>
              <a:rPr lang="en-US" dirty="0" smtClean="0"/>
              <a:t>a</a:t>
            </a:r>
            <a:r>
              <a:rPr lang="en-US" dirty="0"/>
              <a:t>) non-governmental organizations which are dependent upon public funds, selectively distributed, and therefore </a:t>
            </a:r>
            <a:r>
              <a:rPr lang="en-US" dirty="0" err="1"/>
              <a:t>tendentially</a:t>
            </a:r>
            <a:r>
              <a:rPr lang="en-US" dirty="0"/>
              <a:t> depoliticized and tamed; </a:t>
            </a:r>
            <a:endParaRPr lang="en-US" dirty="0" smtClean="0"/>
          </a:p>
          <a:p>
            <a:pPr fontAlgn="base"/>
            <a:r>
              <a:rPr lang="en-US" dirty="0" smtClean="0"/>
              <a:t>b</a:t>
            </a:r>
            <a:r>
              <a:rPr lang="en-US" dirty="0"/>
              <a:t>) a media culture characterized by a tendency to rally around the mainstream country interests/values, in a media system characterized by </a:t>
            </a:r>
            <a:r>
              <a:rPr lang="en-US" dirty="0" err="1"/>
              <a:t>labour</a:t>
            </a:r>
            <a:r>
              <a:rPr lang="en-US" dirty="0"/>
              <a:t> </a:t>
            </a:r>
            <a:r>
              <a:rPr lang="en-US" dirty="0" err="1"/>
              <a:t>precarity</a:t>
            </a:r>
            <a:r>
              <a:rPr lang="en-US" dirty="0"/>
              <a:t> and  firm concentration.</a:t>
            </a:r>
          </a:p>
          <a:p>
            <a:endParaRPr lang="en-US" dirty="0"/>
          </a:p>
        </p:txBody>
      </p:sp>
    </p:spTree>
    <p:extLst>
      <p:ext uri="{BB962C8B-B14F-4D97-AF65-F5344CB8AC3E}">
        <p14:creationId xmlns:p14="http://schemas.microsoft.com/office/powerpoint/2010/main" val="159722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global movement for a free Palestine: converging struggles, bridging frames</a:t>
            </a:r>
            <a:endParaRPr lang="en-US" dirty="0"/>
          </a:p>
        </p:txBody>
      </p:sp>
      <p:sp>
        <p:nvSpPr>
          <p:cNvPr id="3" name="Segnaposto contenuto 2"/>
          <p:cNvSpPr>
            <a:spLocks noGrp="1"/>
          </p:cNvSpPr>
          <p:nvPr>
            <p:ph idx="1"/>
          </p:nvPr>
        </p:nvSpPr>
        <p:spPr/>
        <p:txBody>
          <a:bodyPr>
            <a:normAutofit fontScale="92500" lnSpcReduction="10000"/>
          </a:bodyPr>
          <a:lstStyle/>
          <a:p>
            <a:r>
              <a:rPr lang="en-US" dirty="0"/>
              <a:t>A movement of international </a:t>
            </a:r>
            <a:r>
              <a:rPr lang="en-US" b="1" dirty="0"/>
              <a:t>solidarity</a:t>
            </a:r>
          </a:p>
          <a:p>
            <a:r>
              <a:rPr lang="en-US" dirty="0" smtClean="0"/>
              <a:t>A movement against the </a:t>
            </a:r>
            <a:r>
              <a:rPr lang="en-US" b="1" dirty="0" smtClean="0"/>
              <a:t>war</a:t>
            </a:r>
            <a:r>
              <a:rPr lang="en-US" dirty="0" smtClean="0"/>
              <a:t> (in a time of militarization)</a:t>
            </a:r>
          </a:p>
          <a:p>
            <a:r>
              <a:rPr lang="en-US" dirty="0"/>
              <a:t>movement against </a:t>
            </a:r>
            <a:r>
              <a:rPr lang="en-US" b="1" dirty="0"/>
              <a:t>colonialist</a:t>
            </a:r>
            <a:r>
              <a:rPr lang="en-US" dirty="0"/>
              <a:t> legacies</a:t>
            </a:r>
          </a:p>
          <a:p>
            <a:r>
              <a:rPr lang="en-US" dirty="0" smtClean="0"/>
              <a:t>A movement against </a:t>
            </a:r>
            <a:r>
              <a:rPr lang="en-US" b="1" dirty="0" smtClean="0"/>
              <a:t>capitalism, racism and patriarchy</a:t>
            </a:r>
          </a:p>
          <a:p>
            <a:r>
              <a:rPr lang="en-US" dirty="0" smtClean="0"/>
              <a:t>A </a:t>
            </a:r>
            <a:r>
              <a:rPr lang="en-US" dirty="0" err="1" smtClean="0"/>
              <a:t>A</a:t>
            </a:r>
            <a:r>
              <a:rPr lang="en-US" dirty="0" smtClean="0"/>
              <a:t> movement against the </a:t>
            </a:r>
            <a:r>
              <a:rPr lang="en-US" b="1" dirty="0" smtClean="0"/>
              <a:t>Far Right </a:t>
            </a:r>
            <a:r>
              <a:rPr lang="en-US" dirty="0" smtClean="0"/>
              <a:t>and the right-wing turn of mainstream party</a:t>
            </a:r>
          </a:p>
          <a:p>
            <a:r>
              <a:rPr lang="en-US" dirty="0" smtClean="0"/>
              <a:t>A movement against an </a:t>
            </a:r>
            <a:r>
              <a:rPr lang="en-US" b="1" dirty="0" smtClean="0"/>
              <a:t>authoritarian</a:t>
            </a:r>
            <a:r>
              <a:rPr lang="en-US" dirty="0" smtClean="0"/>
              <a:t> turn</a:t>
            </a:r>
          </a:p>
          <a:p>
            <a:r>
              <a:rPr lang="en-US" dirty="0" smtClean="0"/>
              <a:t>A movement on the </a:t>
            </a:r>
            <a:r>
              <a:rPr lang="en-US" b="1" dirty="0" smtClean="0"/>
              <a:t>educational</a:t>
            </a:r>
            <a:r>
              <a:rPr lang="en-US" dirty="0" smtClean="0"/>
              <a:t> system</a:t>
            </a:r>
          </a:p>
          <a:p>
            <a:r>
              <a:rPr lang="en-US" dirty="0" smtClean="0"/>
              <a:t>A movement on </a:t>
            </a:r>
            <a:r>
              <a:rPr lang="en-US" b="1" dirty="0" err="1" smtClean="0"/>
              <a:t>labour</a:t>
            </a:r>
            <a:endParaRPr lang="en-US" b="1" dirty="0" smtClean="0"/>
          </a:p>
          <a:p>
            <a:r>
              <a:rPr lang="en-US" b="1" dirty="0" smtClean="0"/>
              <a:t>…</a:t>
            </a:r>
            <a:endParaRPr lang="en-US" b="1" dirty="0"/>
          </a:p>
        </p:txBody>
      </p:sp>
    </p:spTree>
    <p:extLst>
      <p:ext uri="{BB962C8B-B14F-4D97-AF65-F5344CB8AC3E}">
        <p14:creationId xmlns:p14="http://schemas.microsoft.com/office/powerpoint/2010/main" val="1171833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i="1" dirty="0" smtClean="0"/>
              <a:t>Concluding</a:t>
            </a:r>
            <a:endParaRPr lang="en-US" i="1" dirty="0"/>
          </a:p>
        </p:txBody>
      </p:sp>
      <p:sp>
        <p:nvSpPr>
          <p:cNvPr id="3" name="Segnaposto contenuto 2"/>
          <p:cNvSpPr>
            <a:spLocks noGrp="1"/>
          </p:cNvSpPr>
          <p:nvPr>
            <p:ph idx="1"/>
          </p:nvPr>
        </p:nvSpPr>
        <p:spPr/>
        <p:txBody>
          <a:bodyPr/>
          <a:lstStyle/>
          <a:p>
            <a:r>
              <a:rPr lang="en-US" i="1" dirty="0"/>
              <a:t>Moral panic as a mechanism of </a:t>
            </a:r>
            <a:r>
              <a:rPr lang="en-US" i="1" dirty="0" smtClean="0"/>
              <a:t>repression</a:t>
            </a:r>
          </a:p>
          <a:p>
            <a:r>
              <a:rPr lang="en-US" i="1" dirty="0" smtClean="0"/>
              <a:t>Clash of civilization as a self-fulfilling prophecy</a:t>
            </a:r>
            <a:endParaRPr lang="en-US" dirty="0"/>
          </a:p>
          <a:p>
            <a:r>
              <a:rPr lang="en-US" i="1" dirty="0" smtClean="0"/>
              <a:t>In a </a:t>
            </a:r>
            <a:r>
              <a:rPr lang="en-US" i="1" smtClean="0"/>
              <a:t>militarized time</a:t>
            </a:r>
            <a:endParaRPr lang="en-US" dirty="0"/>
          </a:p>
          <a:p>
            <a:endParaRPr lang="en-US" dirty="0"/>
          </a:p>
          <a:p>
            <a:endParaRPr lang="en-US" dirty="0"/>
          </a:p>
        </p:txBody>
      </p:sp>
      <p:pic>
        <p:nvPicPr>
          <p:cNvPr id="4" name="Picture 2" descr="Image result for student protest and faculty palestine columb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99" y="3451412"/>
            <a:ext cx="5418683" cy="3066744"/>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10538" y="1242019"/>
            <a:ext cx="3894815" cy="4975412"/>
          </a:xfrm>
          <a:prstGeom prst="rect">
            <a:avLst/>
          </a:prstGeom>
        </p:spPr>
      </p:pic>
    </p:spTree>
    <p:extLst>
      <p:ext uri="{BB962C8B-B14F-4D97-AF65-F5344CB8AC3E}">
        <p14:creationId xmlns:p14="http://schemas.microsoft.com/office/powerpoint/2010/main" val="3533028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Organizational</a:t>
            </a:r>
            <a:r>
              <a:rPr lang="en-US" b="1" dirty="0" smtClean="0"/>
              <a:t> convergences</a:t>
            </a:r>
            <a:endParaRPr lang="en-US" b="1" dirty="0"/>
          </a:p>
        </p:txBody>
      </p:sp>
      <p:sp>
        <p:nvSpPr>
          <p:cNvPr id="3" name="Segnaposto contenuto 2"/>
          <p:cNvSpPr>
            <a:spLocks noGrp="1"/>
          </p:cNvSpPr>
          <p:nvPr>
            <p:ph idx="1"/>
          </p:nvPr>
        </p:nvSpPr>
        <p:spPr/>
        <p:txBody>
          <a:bodyPr/>
          <a:lstStyle/>
          <a:p>
            <a:pPr>
              <a:spcBef>
                <a:spcPts val="3000"/>
              </a:spcBef>
            </a:pPr>
            <a:r>
              <a:rPr lang="en-US" sz="3200" b="1" dirty="0" smtClean="0"/>
              <a:t>Loose networks </a:t>
            </a:r>
            <a:r>
              <a:rPr lang="en-US" sz="3200" dirty="0" smtClean="0"/>
              <a:t>of cooperation between SMOs, CSOs, Unions, ethnic communities through:</a:t>
            </a:r>
          </a:p>
          <a:p>
            <a:pPr lvl="1">
              <a:spcBef>
                <a:spcPts val="3000"/>
              </a:spcBef>
            </a:pPr>
            <a:r>
              <a:rPr lang="en-US" sz="3200" dirty="0" smtClean="0"/>
              <a:t>Alliances in the </a:t>
            </a:r>
            <a:r>
              <a:rPr lang="en-US" sz="3200" b="1" dirty="0" smtClean="0"/>
              <a:t>streets</a:t>
            </a:r>
          </a:p>
          <a:p>
            <a:pPr lvl="1">
              <a:spcBef>
                <a:spcPts val="3000"/>
              </a:spcBef>
            </a:pPr>
            <a:r>
              <a:rPr lang="en-US" sz="3200" dirty="0" smtClean="0"/>
              <a:t>Expert based </a:t>
            </a:r>
            <a:r>
              <a:rPr lang="en-US" sz="3200" b="1" dirty="0" smtClean="0"/>
              <a:t>campaigns</a:t>
            </a:r>
          </a:p>
          <a:p>
            <a:pPr lvl="1">
              <a:spcBef>
                <a:spcPts val="3000"/>
              </a:spcBef>
            </a:pPr>
            <a:r>
              <a:rPr lang="en-US" sz="3200" dirty="0" err="1" smtClean="0"/>
              <a:t>Prefigurative</a:t>
            </a:r>
            <a:r>
              <a:rPr lang="en-US" sz="3200" dirty="0" smtClean="0"/>
              <a:t> </a:t>
            </a:r>
            <a:r>
              <a:rPr lang="en-US" sz="3200" b="1" dirty="0" smtClean="0"/>
              <a:t>spaces</a:t>
            </a:r>
          </a:p>
          <a:p>
            <a:endParaRPr lang="en-US" dirty="0" smtClean="0"/>
          </a:p>
          <a:p>
            <a:endParaRPr lang="en-US" dirty="0"/>
          </a:p>
        </p:txBody>
      </p:sp>
    </p:spTree>
    <p:extLst>
      <p:ext uri="{BB962C8B-B14F-4D97-AF65-F5344CB8AC3E}">
        <p14:creationId xmlns:p14="http://schemas.microsoft.com/office/powerpoint/2010/main" val="367740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A complex </a:t>
            </a:r>
            <a:r>
              <a:rPr lang="en-US" b="1" dirty="0" smtClean="0"/>
              <a:t>repertoire</a:t>
            </a:r>
            <a:r>
              <a:rPr lang="en-US" dirty="0" smtClean="0"/>
              <a:t>: legacies and innovation</a:t>
            </a:r>
            <a:endParaRPr lang="en-US" dirty="0"/>
          </a:p>
        </p:txBody>
      </p:sp>
      <p:sp>
        <p:nvSpPr>
          <p:cNvPr id="3" name="Segnaposto contenuto 2"/>
          <p:cNvSpPr>
            <a:spLocks noGrp="1"/>
          </p:cNvSpPr>
          <p:nvPr>
            <p:ph idx="1"/>
          </p:nvPr>
        </p:nvSpPr>
        <p:spPr/>
        <p:txBody>
          <a:bodyPr>
            <a:normAutofit/>
          </a:bodyPr>
          <a:lstStyle/>
          <a:p>
            <a:pPr>
              <a:spcBef>
                <a:spcPts val="3000"/>
              </a:spcBef>
            </a:pPr>
            <a:r>
              <a:rPr lang="en-US" sz="4400" dirty="0" smtClean="0"/>
              <a:t>The logic  of </a:t>
            </a:r>
            <a:r>
              <a:rPr lang="en-US" sz="4400" b="1" dirty="0" smtClean="0"/>
              <a:t>number</a:t>
            </a:r>
            <a:r>
              <a:rPr lang="en-US" sz="4400" dirty="0" smtClean="0"/>
              <a:t> in the street demonstrations</a:t>
            </a:r>
          </a:p>
          <a:p>
            <a:pPr>
              <a:spcBef>
                <a:spcPts val="3000"/>
              </a:spcBef>
            </a:pPr>
            <a:r>
              <a:rPr lang="en-US" sz="4400" dirty="0" smtClean="0"/>
              <a:t>The logic of </a:t>
            </a:r>
            <a:r>
              <a:rPr lang="en-US" sz="4400" b="1" dirty="0" smtClean="0"/>
              <a:t>damage</a:t>
            </a:r>
            <a:r>
              <a:rPr lang="en-US" sz="4400" dirty="0" smtClean="0"/>
              <a:t> in the boycott</a:t>
            </a:r>
          </a:p>
          <a:p>
            <a:pPr>
              <a:spcBef>
                <a:spcPts val="3000"/>
              </a:spcBef>
            </a:pPr>
            <a:r>
              <a:rPr lang="en-US" sz="4400" dirty="0" smtClean="0"/>
              <a:t>The logic of </a:t>
            </a:r>
            <a:r>
              <a:rPr lang="en-US" sz="4400" b="1" dirty="0" smtClean="0"/>
              <a:t>testimony</a:t>
            </a:r>
            <a:r>
              <a:rPr lang="en-US" sz="4400" dirty="0" smtClean="0"/>
              <a:t> in the camps</a:t>
            </a:r>
            <a:endParaRPr lang="en-US" sz="4400" dirty="0"/>
          </a:p>
        </p:txBody>
      </p:sp>
    </p:spTree>
    <p:extLst>
      <p:ext uri="{BB962C8B-B14F-4D97-AF65-F5344CB8AC3E}">
        <p14:creationId xmlns:p14="http://schemas.microsoft.com/office/powerpoint/2010/main" val="2939921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smtClean="0"/>
              <a:t>Repressive strategy</a:t>
            </a:r>
            <a:endParaRPr lang="en-US" dirty="0"/>
          </a:p>
        </p:txBody>
      </p:sp>
      <p:sp>
        <p:nvSpPr>
          <p:cNvPr id="3" name="Segnaposto contenuto 2"/>
          <p:cNvSpPr>
            <a:spLocks noGrp="1"/>
          </p:cNvSpPr>
          <p:nvPr>
            <p:ph idx="1"/>
          </p:nvPr>
        </p:nvSpPr>
        <p:spPr/>
        <p:txBody>
          <a:bodyPr>
            <a:normAutofit lnSpcReduction="10000"/>
          </a:bodyPr>
          <a:lstStyle/>
          <a:p>
            <a:r>
              <a:rPr lang="en-US" b="1" dirty="0" smtClean="0"/>
              <a:t>Protest incapacitation</a:t>
            </a:r>
          </a:p>
          <a:p>
            <a:endParaRPr lang="en-US" b="1" dirty="0" smtClean="0"/>
          </a:p>
          <a:p>
            <a:r>
              <a:rPr lang="en-US" b="1" dirty="0" smtClean="0"/>
              <a:t>Organizational outlawing</a:t>
            </a:r>
          </a:p>
          <a:p>
            <a:endParaRPr lang="en-US" b="1" dirty="0" smtClean="0"/>
          </a:p>
          <a:p>
            <a:r>
              <a:rPr lang="en-US" b="1" dirty="0" smtClean="0"/>
              <a:t>Defamation </a:t>
            </a:r>
          </a:p>
          <a:p>
            <a:endParaRPr lang="en-US" b="1" dirty="0" smtClean="0"/>
          </a:p>
          <a:p>
            <a:r>
              <a:rPr lang="en-US" b="1" dirty="0" smtClean="0"/>
              <a:t>Defunding</a:t>
            </a:r>
          </a:p>
          <a:p>
            <a:endParaRPr lang="en-US" b="1" dirty="0"/>
          </a:p>
          <a:p>
            <a:r>
              <a:rPr lang="en-US" b="1" dirty="0" smtClean="0"/>
              <a:t>…</a:t>
            </a:r>
          </a:p>
          <a:p>
            <a:endParaRPr lang="en-US" dirty="0" smtClean="0"/>
          </a:p>
          <a:p>
            <a:endParaRPr lang="en-US" dirty="0"/>
          </a:p>
        </p:txBody>
      </p:sp>
    </p:spTree>
    <p:extLst>
      <p:ext uri="{BB962C8B-B14F-4D97-AF65-F5344CB8AC3E}">
        <p14:creationId xmlns:p14="http://schemas.microsoft.com/office/powerpoint/2010/main" val="2919680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i="1" dirty="0"/>
              <a:t>Folk Devils and Moral Panics</a:t>
            </a:r>
            <a:r>
              <a:rPr lang="en-US" dirty="0"/>
              <a:t>, Cohen (1973) </a:t>
            </a:r>
          </a:p>
        </p:txBody>
      </p:sp>
      <p:sp>
        <p:nvSpPr>
          <p:cNvPr id="3" name="Segnaposto contenuto 2"/>
          <p:cNvSpPr>
            <a:spLocks noGrp="1"/>
          </p:cNvSpPr>
          <p:nvPr>
            <p:ph idx="1"/>
          </p:nvPr>
        </p:nvSpPr>
        <p:spPr/>
        <p:txBody>
          <a:bodyPr>
            <a:normAutofit lnSpcReduction="10000"/>
          </a:bodyPr>
          <a:lstStyle/>
          <a:p>
            <a:r>
              <a:rPr lang="en-US" dirty="0"/>
              <a:t>Societies appear to be subject, every now and then, to periods of moral panic. </a:t>
            </a:r>
            <a:endParaRPr lang="en-US" dirty="0" smtClean="0"/>
          </a:p>
          <a:p>
            <a:r>
              <a:rPr lang="en-US" dirty="0" smtClean="0"/>
              <a:t>A </a:t>
            </a:r>
            <a:r>
              <a:rPr lang="en-US" dirty="0"/>
              <a:t>condition, episode, person or group of persons emerges to become defined as a threat to societal values and interests; </a:t>
            </a:r>
            <a:endParaRPr lang="en-US" dirty="0" smtClean="0"/>
          </a:p>
          <a:p>
            <a:r>
              <a:rPr lang="en-US" dirty="0" smtClean="0"/>
              <a:t>its </a:t>
            </a:r>
            <a:r>
              <a:rPr lang="en-US" dirty="0"/>
              <a:t>nature is presented in a stylized and stereotypical fashion by the mass media; </a:t>
            </a:r>
            <a:endParaRPr lang="en-US" dirty="0" smtClean="0"/>
          </a:p>
          <a:p>
            <a:r>
              <a:rPr lang="en-US" dirty="0" smtClean="0"/>
              <a:t>the </a:t>
            </a:r>
            <a:r>
              <a:rPr lang="en-US" dirty="0"/>
              <a:t>moral barricades are manned by editors, bishops, politicians and other right-thinking people</a:t>
            </a:r>
            <a:r>
              <a:rPr lang="en-US" dirty="0" smtClean="0"/>
              <a:t>;</a:t>
            </a:r>
          </a:p>
          <a:p>
            <a:r>
              <a:rPr lang="en-US" dirty="0" smtClean="0"/>
              <a:t> </a:t>
            </a:r>
            <a:r>
              <a:rPr lang="en-US" dirty="0"/>
              <a:t>socially accredited experts pronounce their diagnoses and solutions; </a:t>
            </a:r>
            <a:endParaRPr lang="en-US" dirty="0" smtClean="0"/>
          </a:p>
          <a:p>
            <a:r>
              <a:rPr lang="en-US" dirty="0" smtClean="0"/>
              <a:t>ways </a:t>
            </a:r>
            <a:r>
              <a:rPr lang="en-US" dirty="0"/>
              <a:t>of coping are evolved or (more often) resorted </a:t>
            </a:r>
            <a:r>
              <a:rPr lang="en-US" dirty="0" smtClean="0"/>
              <a:t>to”</a:t>
            </a:r>
            <a:endParaRPr lang="en-US" dirty="0"/>
          </a:p>
        </p:txBody>
      </p:sp>
    </p:spTree>
    <p:extLst>
      <p:ext uri="{BB962C8B-B14F-4D97-AF65-F5344CB8AC3E}">
        <p14:creationId xmlns:p14="http://schemas.microsoft.com/office/powerpoint/2010/main" val="2671140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i="1" dirty="0" smtClean="0"/>
              <a:t>Policing the Crisis: Mugging, the State and Law and Order</a:t>
            </a:r>
            <a:r>
              <a:rPr lang="en-GB" dirty="0" smtClean="0"/>
              <a:t>,  </a:t>
            </a:r>
            <a:r>
              <a:rPr lang="en-GB" u="sng" dirty="0" smtClean="0">
                <a:hlinkClick r:id="rId2" tooltip="Stuart Hall (cultural theorist)"/>
              </a:rPr>
              <a:t>Stuart Hall</a:t>
            </a:r>
            <a:r>
              <a:rPr lang="en-GB" dirty="0" smtClean="0"/>
              <a:t> et al(1978)</a:t>
            </a:r>
            <a:endParaRPr lang="en-US" dirty="0"/>
          </a:p>
        </p:txBody>
      </p:sp>
      <p:sp>
        <p:nvSpPr>
          <p:cNvPr id="3" name="Segnaposto contenuto 2"/>
          <p:cNvSpPr>
            <a:spLocks noGrp="1"/>
          </p:cNvSpPr>
          <p:nvPr>
            <p:ph idx="1"/>
          </p:nvPr>
        </p:nvSpPr>
        <p:spPr/>
        <p:txBody>
          <a:bodyPr>
            <a:normAutofit/>
          </a:bodyPr>
          <a:lstStyle/>
          <a:p>
            <a:r>
              <a:rPr lang="en-US" dirty="0" smtClean="0"/>
              <a:t>for </a:t>
            </a:r>
            <a:r>
              <a:rPr lang="en-US" dirty="0"/>
              <a:t>the urban white middle classes, mugging </a:t>
            </a:r>
            <a:r>
              <a:rPr lang="en-US" dirty="0" smtClean="0"/>
              <a:t>encompassed </a:t>
            </a:r>
            <a:r>
              <a:rPr lang="en-US" dirty="0"/>
              <a:t>a series of fears caused by “the changing class and ethnic composition of the cities and a shift in the whole </a:t>
            </a:r>
            <a:r>
              <a:rPr lang="en-US" dirty="0" err="1"/>
              <a:t>flavour</a:t>
            </a:r>
            <a:r>
              <a:rPr lang="en-US" dirty="0"/>
              <a:t> and ambience of ‘urban living.’” These changes “precipitated not only a sense of panic but also the steady movement of whites out of the city . . . and the adoption of a whole series of protective and defensive moves.” </a:t>
            </a:r>
            <a:endParaRPr lang="en-US" dirty="0" smtClean="0"/>
          </a:p>
          <a:p>
            <a:r>
              <a:rPr lang="en-US" dirty="0" smtClean="0"/>
              <a:t>Playing on </a:t>
            </a:r>
            <a:r>
              <a:rPr lang="en-US" dirty="0"/>
              <a:t>an underlying racist fear </a:t>
            </a:r>
            <a:r>
              <a:rPr lang="en-US" dirty="0" smtClean="0"/>
              <a:t>activated by feeling </a:t>
            </a:r>
            <a:r>
              <a:rPr lang="en-US" dirty="0"/>
              <a:t>of threat among the white people who fled to the suburbs</a:t>
            </a:r>
          </a:p>
        </p:txBody>
      </p:sp>
    </p:spTree>
    <p:extLst>
      <p:ext uri="{BB962C8B-B14F-4D97-AF65-F5344CB8AC3E}">
        <p14:creationId xmlns:p14="http://schemas.microsoft.com/office/powerpoint/2010/main" val="3105865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Analytic categories</a:t>
            </a:r>
            <a:endParaRPr lang="en-US" dirty="0"/>
          </a:p>
        </p:txBody>
      </p:sp>
      <p:sp>
        <p:nvSpPr>
          <p:cNvPr id="3" name="Segnaposto contenuto 2"/>
          <p:cNvSpPr>
            <a:spLocks noGrp="1"/>
          </p:cNvSpPr>
          <p:nvPr>
            <p:ph idx="1"/>
          </p:nvPr>
        </p:nvSpPr>
        <p:spPr/>
        <p:txBody>
          <a:bodyPr>
            <a:normAutofit lnSpcReduction="10000"/>
          </a:bodyPr>
          <a:lstStyle/>
          <a:p>
            <a:pPr lvl="0"/>
            <a:r>
              <a:rPr lang="en-US" dirty="0"/>
              <a:t>The </a:t>
            </a:r>
            <a:r>
              <a:rPr lang="en-US" i="1" dirty="0"/>
              <a:t>moral panic entrepreneurs</a:t>
            </a:r>
            <a:r>
              <a:rPr lang="en-US" dirty="0"/>
              <a:t>: including journalists, politicians of various parties, the </a:t>
            </a:r>
            <a:r>
              <a:rPr lang="en-US" dirty="0" err="1"/>
              <a:t>specialised</a:t>
            </a:r>
            <a:r>
              <a:rPr lang="en-US" dirty="0"/>
              <a:t> administration bodies on </a:t>
            </a:r>
            <a:r>
              <a:rPr lang="en-US" dirty="0" err="1"/>
              <a:t>anti-semitism</a:t>
            </a:r>
            <a:r>
              <a:rPr lang="en-US" dirty="0"/>
              <a:t>, cultural and academic institutions, pressure groups such as official representatives of the Jewish community, and representatives of the state of  Israel; </a:t>
            </a:r>
          </a:p>
          <a:p>
            <a:pPr lvl="0"/>
            <a:r>
              <a:rPr lang="en-US" i="1" dirty="0"/>
              <a:t>The folk devils</a:t>
            </a:r>
            <a:r>
              <a:rPr lang="en-US" dirty="0"/>
              <a:t>: foreign progressive intellectuals who had been critical of Israeli policies but also of racism, while not expressing any attack against the Jews, in some cases being Jews themselves;</a:t>
            </a:r>
          </a:p>
          <a:p>
            <a:pPr lvl="0"/>
            <a:r>
              <a:rPr lang="en-US" i="1" dirty="0"/>
              <a:t>The disciplining</a:t>
            </a:r>
            <a:r>
              <a:rPr lang="en-US" dirty="0"/>
              <a:t>: with witch hunt campaigns ending up in the withdrawal of prizes, conferring </a:t>
            </a:r>
            <a:r>
              <a:rPr lang="en-US" dirty="0" err="1"/>
              <a:t>cerimonies</a:t>
            </a:r>
            <a:r>
              <a:rPr lang="en-US" dirty="0"/>
              <a:t>, appointments and contracts.</a:t>
            </a:r>
          </a:p>
          <a:p>
            <a:endParaRPr lang="en-US" dirty="0"/>
          </a:p>
        </p:txBody>
      </p:sp>
    </p:spTree>
    <p:extLst>
      <p:ext uri="{BB962C8B-B14F-4D97-AF65-F5344CB8AC3E}">
        <p14:creationId xmlns:p14="http://schemas.microsoft.com/office/powerpoint/2010/main" val="2909140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i="1" dirty="0" smtClean="0"/>
              <a:t>bureaucratization of the policies against antisemitism.</a:t>
            </a:r>
            <a:r>
              <a:rPr lang="en-US" b="1" dirty="0" smtClean="0"/>
              <a:t> </a:t>
            </a:r>
            <a:endParaRPr lang="en-US" b="1" dirty="0"/>
          </a:p>
        </p:txBody>
      </p:sp>
      <p:sp>
        <p:nvSpPr>
          <p:cNvPr id="3" name="Segnaposto contenuto 2"/>
          <p:cNvSpPr>
            <a:spLocks noGrp="1"/>
          </p:cNvSpPr>
          <p:nvPr>
            <p:ph idx="1"/>
          </p:nvPr>
        </p:nvSpPr>
        <p:spPr/>
        <p:txBody>
          <a:bodyPr/>
          <a:lstStyle/>
          <a:p>
            <a:r>
              <a:rPr lang="en-US" dirty="0" smtClean="0"/>
              <a:t>a</a:t>
            </a:r>
            <a:r>
              <a:rPr lang="en-US" dirty="0"/>
              <a:t>) the adoption of a highly contested  definition of antisemitism which includes criticism of Israel, </a:t>
            </a:r>
            <a:endParaRPr lang="en-US" dirty="0" smtClean="0"/>
          </a:p>
          <a:p>
            <a:r>
              <a:rPr lang="en-US" dirty="0" smtClean="0"/>
              <a:t>b</a:t>
            </a:r>
            <a:r>
              <a:rPr lang="en-US" dirty="0"/>
              <a:t>) the definition of the non violent boycott of Israeli products by the BDS as antisemitism; </a:t>
            </a:r>
            <a:endParaRPr lang="en-US" dirty="0" smtClean="0"/>
          </a:p>
          <a:p>
            <a:r>
              <a:rPr lang="en-US" dirty="0" smtClean="0"/>
              <a:t>c</a:t>
            </a:r>
            <a:r>
              <a:rPr lang="en-US" dirty="0"/>
              <a:t>) the creation of a bureaucratic body devoted to the fight of antisemitism as separate from other already existing one that targeted antisemitism together with racism and discrimination in general.</a:t>
            </a:r>
          </a:p>
          <a:p>
            <a:endParaRPr lang="en-US" dirty="0"/>
          </a:p>
        </p:txBody>
      </p:sp>
    </p:spTree>
    <p:extLst>
      <p:ext uri="{BB962C8B-B14F-4D97-AF65-F5344CB8AC3E}">
        <p14:creationId xmlns:p14="http://schemas.microsoft.com/office/powerpoint/2010/main" val="25008499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1679</Words>
  <Application>Microsoft Office PowerPoint</Application>
  <PresentationFormat>Widescreen</PresentationFormat>
  <Paragraphs>86</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The global movement for a free palestine and its repression</vt:lpstr>
      <vt:lpstr>The global movement for a free Palestine: converging struggles, bridging frames</vt:lpstr>
      <vt:lpstr>Organizational convergences</vt:lpstr>
      <vt:lpstr>A complex repertoire: legacies and innovation</vt:lpstr>
      <vt:lpstr>Repressive strategy</vt:lpstr>
      <vt:lpstr>Folk Devils and Moral Panics, Cohen (1973) </vt:lpstr>
      <vt:lpstr>Policing the Crisis: Mugging, the State and Law and Order,  Stuart Hall et al(1978)</vt:lpstr>
      <vt:lpstr>Analytic categories</vt:lpstr>
      <vt:lpstr>bureaucratization of the policies against antisemitism. </vt:lpstr>
      <vt:lpstr>The IHRA definition as main instrument of repression</vt:lpstr>
      <vt:lpstr>The political and cultural opportunities for the moral panic entrepreneurs </vt:lpstr>
      <vt:lpstr>Exclusive memory as a racist tool</vt:lpstr>
      <vt:lpstr>Memory distortion</vt:lpstr>
      <vt:lpstr>Presentazione standard di PowerPoint</vt:lpstr>
      <vt:lpstr> An impossible order</vt:lpstr>
      <vt:lpstr>The anti-migrant focus</vt:lpstr>
      <vt:lpstr>Presentazione standard di PowerPoint</vt:lpstr>
      <vt:lpstr>The selection of the right Jews</vt:lpstr>
      <vt:lpstr>Societal actors and  media as moral panic entrepreneurs  </vt:lpstr>
      <vt:lpstr>Concluding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 panic and the repression of pro-Palestine protests</dc:title>
  <dc:creator>DonatellaDellaPorta</dc:creator>
  <cp:lastModifiedBy>DonatellaDellaPorta</cp:lastModifiedBy>
  <cp:revision>21</cp:revision>
  <dcterms:created xsi:type="dcterms:W3CDTF">2024-05-13T18:09:33Z</dcterms:created>
  <dcterms:modified xsi:type="dcterms:W3CDTF">2024-11-24T18:58:42Z</dcterms:modified>
</cp:coreProperties>
</file>